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1942" r:id="rId2"/>
    <p:sldId id="299" r:id="rId3"/>
    <p:sldId id="973" r:id="rId4"/>
    <p:sldId id="1052" r:id="rId5"/>
    <p:sldId id="1048" r:id="rId6"/>
    <p:sldId id="1944" r:id="rId7"/>
    <p:sldId id="861" r:id="rId8"/>
    <p:sldId id="862" r:id="rId9"/>
    <p:sldId id="1071" r:id="rId10"/>
    <p:sldId id="991" r:id="rId11"/>
    <p:sldId id="990" r:id="rId12"/>
    <p:sldId id="1057" r:id="rId13"/>
    <p:sldId id="259" r:id="rId14"/>
    <p:sldId id="1947" r:id="rId15"/>
    <p:sldId id="1948" r:id="rId16"/>
    <p:sldId id="1056" r:id="rId17"/>
    <p:sldId id="1062" r:id="rId18"/>
    <p:sldId id="1946" r:id="rId19"/>
    <p:sldId id="1061" r:id="rId20"/>
    <p:sldId id="1950" r:id="rId21"/>
    <p:sldId id="1951" r:id="rId22"/>
    <p:sldId id="261" r:id="rId23"/>
    <p:sldId id="1949" r:id="rId24"/>
    <p:sldId id="875" r:id="rId25"/>
    <p:sldId id="1058" r:id="rId26"/>
    <p:sldId id="293" r:id="rId27"/>
    <p:sldId id="314" r:id="rId28"/>
    <p:sldId id="1072" r:id="rId29"/>
    <p:sldId id="1066" r:id="rId30"/>
    <p:sldId id="894" r:id="rId31"/>
    <p:sldId id="883" r:id="rId32"/>
    <p:sldId id="283" r:id="rId33"/>
    <p:sldId id="1954" r:id="rId34"/>
    <p:sldId id="1955" r:id="rId35"/>
    <p:sldId id="1952" r:id="rId36"/>
    <p:sldId id="1956" r:id="rId37"/>
    <p:sldId id="1958" r:id="rId38"/>
    <p:sldId id="1070" r:id="rId39"/>
    <p:sldId id="294" r:id="rId40"/>
    <p:sldId id="295" r:id="rId41"/>
    <p:sldId id="1945" r:id="rId42"/>
    <p:sldId id="285" r:id="rId43"/>
    <p:sldId id="1075" r:id="rId44"/>
    <p:sldId id="1073" r:id="rId45"/>
    <p:sldId id="195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89033" autoAdjust="0"/>
  </p:normalViewPr>
  <p:slideViewPr>
    <p:cSldViewPr snapToGrid="0">
      <p:cViewPr varScale="1">
        <p:scale>
          <a:sx n="106" d="100"/>
          <a:sy n="106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19.wmf>
</file>

<file path=ppt/media/image2.png>
</file>

<file path=ppt/media/image2.wmf>
</file>

<file path=ppt/media/image20.png>
</file>

<file path=ppt/media/image20.wmf>
</file>

<file path=ppt/media/image21.wmf>
</file>

<file path=ppt/media/image22.wmf>
</file>

<file path=ppt/media/image23.wmf>
</file>

<file path=ppt/media/image24.png>
</file>

<file path=ppt/media/image25.png>
</file>

<file path=ppt/media/image26.png>
</file>

<file path=ppt/media/image27.wmf>
</file>

<file path=ppt/media/image28.png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jpg>
</file>

<file path=ppt/media/image47.wmf>
</file>

<file path=ppt/media/image48.png>
</file>

<file path=ppt/media/image49.png>
</file>

<file path=ppt/media/image5.png>
</file>

<file path=ppt/media/image5.wmf>
</file>

<file path=ppt/media/image50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3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EBA2418-AE6B-F141-ABAA-66B4ABBA195C}" type="slidenum">
              <a:rPr lang="en-US" altLang="zh-CN">
                <a:ea typeface="SimSun" charset="0"/>
                <a:cs typeface="SimSun" charset="0"/>
              </a:rPr>
              <a:pPr/>
              <a:t>13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20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20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F8AE47B-1219-1B47-9BA3-61B8A91D4F99}" type="slidenum">
              <a:rPr lang="en-US" altLang="zh-CN">
                <a:ea typeface="SimSun" charset="0"/>
                <a:cs typeface="SimSun" charset="0"/>
              </a:rPr>
              <a:pPr/>
              <a:t>22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468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945D7A-B1BB-4FE8-AE31-C0072716C859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8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8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622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/>
          <p:cNvSpPr txBox="1"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16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BF8269-1E9D-4BA8-ACD7-5BFFEC5187CE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103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10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ACD584-8E14-4A30-A2D9-4C900CD1B2E4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91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91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255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3538" y="701675"/>
            <a:ext cx="6115050" cy="34401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Text Box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>
                <a:latin typeface="Times New Roman" pitchFamily="18" charset="0"/>
                <a:ea typeface="ＭＳ Ｐゴシック" pitchFamily="34" charset="-128"/>
              </a:rPr>
              <a:t>Data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6E7B2F-B1DB-4D93-B86E-A3B7EE55AE90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067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5122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7AA0B9-DBD1-42D6-B3C4-142353787378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6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FD751C-CA4C-4BCE-B034-F1EED79B1901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69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9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10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11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81000"/>
            <a:ext cx="11203517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06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57933B-6869-284A-93F4-DFEDC4FE8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83772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1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1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32.wmf"/><Relationship Id="rId7" Type="http://schemas.openxmlformats.org/officeDocument/2006/relationships/image" Target="../media/image3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5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9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5.wmf"/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44.wmf"/><Relationship Id="rId5" Type="http://schemas.openxmlformats.org/officeDocument/2006/relationships/image" Target="../media/image41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3.w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2976564" y="-200025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Hard vs. Soft Clustering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952597" y="1570004"/>
            <a:ext cx="9175502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2">
              <a:spcBef>
                <a:spcPts val="700"/>
              </a:spcBef>
              <a:buClr>
                <a:srgbClr val="336699"/>
              </a:buClr>
            </a:pPr>
            <a:endParaRPr lang="de-DE" dirty="0">
              <a:latin typeface="+mj-lt"/>
            </a:endParaRP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Hard</a:t>
            </a:r>
            <a:r>
              <a:rPr lang="en-US" sz="2400" dirty="0"/>
              <a:t> clustering: Each datapoint belongs to </a:t>
            </a:r>
            <a:r>
              <a:rPr lang="en-US" sz="2400" dirty="0">
                <a:solidFill>
                  <a:srgbClr val="FF0000"/>
                </a:solidFill>
              </a:rPr>
              <a:t>exactly one </a:t>
            </a:r>
            <a:r>
              <a:rPr lang="de-DE" sz="2400" dirty="0"/>
              <a:t>cluster.</a:t>
            </a: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Soft</a:t>
            </a:r>
            <a:r>
              <a:rPr lang="en-US" sz="2400" dirty="0"/>
              <a:t> clustering: A datapoint can belong to </a:t>
            </a:r>
            <a:r>
              <a:rPr lang="en-US" sz="2400" dirty="0">
                <a:solidFill>
                  <a:srgbClr val="FF0000"/>
                </a:solidFill>
              </a:rPr>
              <a:t>more than one </a:t>
            </a:r>
            <a:r>
              <a:rPr lang="de-DE" sz="2400" dirty="0"/>
              <a:t>cluster.</a:t>
            </a: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3" name="Picture 2" descr="A diagram of a cluster&#10;&#10;Description automatically generated">
            <a:extLst>
              <a:ext uri="{FF2B5EF4-FFF2-40B4-BE49-F238E27FC236}">
                <a16:creationId xmlns:a16="http://schemas.microsoft.com/office/drawing/2014/main" id="{FB1C2F9B-1FFA-A3CE-2AE1-BB99E5E9E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57" y="3622191"/>
            <a:ext cx="7228414" cy="2934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738314" y="12700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Main Clustering Approaches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297057" y="1493027"/>
            <a:ext cx="11804374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endParaRPr lang="de-DE" sz="1600" dirty="0">
              <a:latin typeface="+mj-lt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Flat algorithms</a:t>
            </a:r>
            <a:r>
              <a:rPr lang="de-DE" sz="2400" dirty="0"/>
              <a:t>: </a:t>
            </a:r>
            <a:r>
              <a:rPr lang="en-US" sz="2400" dirty="0"/>
              <a:t>The resulting clusters are not in a hierarchical structure</a:t>
            </a: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Hierarchical algorithms</a:t>
            </a:r>
            <a:r>
              <a:rPr lang="de-DE" sz="2400" dirty="0"/>
              <a:t>: </a:t>
            </a:r>
            <a:r>
              <a:rPr lang="en-US" sz="2400" dirty="0"/>
              <a:t>The resulting clusters are in</a:t>
            </a:r>
            <a:r>
              <a:rPr lang="de-DE" sz="2400" dirty="0"/>
              <a:t> a </a:t>
            </a:r>
            <a:r>
              <a:rPr lang="en-US" sz="2400" dirty="0"/>
              <a:t>hierarchical structure</a:t>
            </a:r>
            <a:endParaRPr lang="de-DE" sz="2400" dirty="0"/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Bottom-up (agglomerative)</a:t>
            </a:r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Top-down (divisive)</a:t>
            </a: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E2EA411-B76F-75FA-AEB9-E73305D1E0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015603"/>
              </p:ext>
            </p:extLst>
          </p:nvPr>
        </p:nvGraphicFramePr>
        <p:xfrm>
          <a:off x="6967508" y="4525962"/>
          <a:ext cx="4629150" cy="201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629240" imgH="2013120" progId="">
                  <p:embed/>
                </p:oleObj>
              </mc:Choice>
              <mc:Fallback>
                <p:oleObj name="PBrush" r:id="rId3" imgW="4629240" imgH="201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7508" y="4525962"/>
                        <a:ext cx="4629150" cy="201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AF341DE-60D0-33EB-8105-9D8FAD9A9895}"/>
              </a:ext>
            </a:extLst>
          </p:cNvPr>
          <p:cNvSpPr txBox="1"/>
          <p:nvPr/>
        </p:nvSpPr>
        <p:spPr>
          <a:xfrm>
            <a:off x="9951172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Hierarchical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F5387-E38E-DD5E-BDA7-3071E1340213}"/>
              </a:ext>
            </a:extLst>
          </p:cNvPr>
          <p:cNvSpPr txBox="1"/>
          <p:nvPr/>
        </p:nvSpPr>
        <p:spPr>
          <a:xfrm>
            <a:off x="7848363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Flat</a:t>
            </a:r>
            <a:endParaRPr lang="en-US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EAA3EB-535C-EDFA-8E01-4CC925A1D8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422060"/>
              </p:ext>
            </p:extLst>
          </p:nvPr>
        </p:nvGraphicFramePr>
        <p:xfrm>
          <a:off x="8424757" y="4137660"/>
          <a:ext cx="3479800" cy="247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479760" imgH="2476440" progId="">
                  <p:embed/>
                </p:oleObj>
              </mc:Choice>
              <mc:Fallback>
                <p:oleObj name="PBrush" r:id="rId3" imgW="3479760" imgH="2476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4757" y="4137660"/>
                        <a:ext cx="3479800" cy="247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2C6FB11-8CCC-822F-B488-F9F8C9FE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dirty="0">
                <a:solidFill>
                  <a:srgbClr val="003300"/>
                </a:solidFill>
              </a:rPr>
              <a:t>Partitioning Algorithms (Flat)</a:t>
            </a:r>
            <a:endParaRPr lang="en-US" dirty="0">
              <a:solidFill>
                <a:srgbClr val="0033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9276A-C957-C4A6-825F-ED4F3C77611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87679" y="1290320"/>
            <a:ext cx="11572241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data is divided into several clusters (</a:t>
            </a:r>
            <a:r>
              <a:rPr lang="en-US" sz="2000" dirty="0">
                <a:solidFill>
                  <a:srgbClr val="FF0000"/>
                </a:solidFill>
              </a:rPr>
              <a:t>number of clusters as a Hyper-parameter</a:t>
            </a:r>
            <a:r>
              <a:rPr lang="en-US" sz="2000" dirty="0"/>
              <a:t>) in one shot, typically with the use of partitioning representatives, then iteratively improve results.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K-Means</a:t>
            </a:r>
            <a:r>
              <a:rPr lang="en-US" sz="2000" dirty="0"/>
              <a:t>: the partitioning representatives (centroid) correspond to the mean of each cluster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K-Medians</a:t>
            </a:r>
            <a:r>
              <a:rPr lang="en-US" sz="2000" dirty="0"/>
              <a:t>: the median along each dimension, instead of the mean, is used to create the partitioning representative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K-Medoids</a:t>
            </a:r>
            <a:r>
              <a:rPr lang="en-US" sz="2000" dirty="0"/>
              <a:t>: the partitioning representative is sampled from the original data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K-Modes</a:t>
            </a:r>
            <a:r>
              <a:rPr lang="en-US" sz="2000" dirty="0"/>
              <a:t>: The mode (most frequent category) is used as the cluster centroid</a:t>
            </a:r>
          </a:p>
        </p:txBody>
      </p:sp>
    </p:spTree>
    <p:extLst>
      <p:ext uri="{BB962C8B-B14F-4D97-AF65-F5344CB8AC3E}">
        <p14:creationId xmlns:p14="http://schemas.microsoft.com/office/powerpoint/2010/main" val="2187284051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325" y="492126"/>
            <a:ext cx="7296150" cy="4984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K-Means Clustering Algorithm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904875" y="1565274"/>
            <a:ext cx="10496549" cy="4800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Given </a:t>
            </a:r>
            <a:r>
              <a:rPr lang="en-US" altLang="zh-CN" sz="2400" i="1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as number of clusters (Hyper-parameter):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Select </a:t>
            </a:r>
            <a:r>
              <a:rPr lang="en-US" altLang="zh-CN" i="1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random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data points as initial centroid (cluster representative)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Repeat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Assign each data point to the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nearest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centroid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Recompute centroid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of each cluster using mean values of attributes 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Until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convergence criteria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is met</a:t>
            </a: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D2AA13B-04B4-BDB0-763F-25EF89D9F6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570474"/>
              </p:ext>
            </p:extLst>
          </p:nvPr>
        </p:nvGraphicFramePr>
        <p:xfrm>
          <a:off x="6610349" y="4376003"/>
          <a:ext cx="4454525" cy="2347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784840" imgH="3048120" progId="">
                  <p:embed/>
                </p:oleObj>
              </mc:Choice>
              <mc:Fallback>
                <p:oleObj name="PBrush" r:id="rId3" imgW="5784840" imgH="3048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349" y="4376003"/>
                        <a:ext cx="4454525" cy="2347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209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2522461"/>
              </p:ext>
            </p:extLst>
          </p:nvPr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032315"/>
              </p:ext>
            </p:extLst>
          </p:nvPr>
        </p:nvGraphicFramePr>
        <p:xfrm>
          <a:off x="9725025" y="2276062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25025" y="2276062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904448"/>
              </p:ext>
            </p:extLst>
          </p:nvPr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264105"/>
              </p:ext>
            </p:extLst>
          </p:nvPr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2D42F-9F77-4744-259F-0B8A51BDAC85}"/>
              </a:ext>
            </a:extLst>
          </p:cNvPr>
          <p:cNvSpPr txBox="1"/>
          <p:nvPr/>
        </p:nvSpPr>
        <p:spPr>
          <a:xfrm>
            <a:off x="84387" y="4974707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1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CA8AC-F24E-FB98-4E9D-72EAF3973503}"/>
              </a:ext>
            </a:extLst>
          </p:cNvPr>
          <p:cNvSpPr txBox="1"/>
          <p:nvPr/>
        </p:nvSpPr>
        <p:spPr>
          <a:xfrm>
            <a:off x="71120" y="4443791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8729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5ECD-062E-A126-AD5E-E19383BB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6252B5E-9D16-1E2D-BAD5-0854048AF3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584884"/>
              </p:ext>
            </p:extLst>
          </p:nvPr>
        </p:nvGraphicFramePr>
        <p:xfrm>
          <a:off x="3775631" y="2759479"/>
          <a:ext cx="4229512" cy="223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86440" imgH="2685960" progId="">
                  <p:embed/>
                </p:oleObj>
              </mc:Choice>
              <mc:Fallback>
                <p:oleObj name="PBrush" r:id="rId2" imgW="5086440" imgH="2685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5631" y="2759479"/>
                        <a:ext cx="4229512" cy="2233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05DB0F6-E881-FC71-D936-285EAF2530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41999"/>
              </p:ext>
            </p:extLst>
          </p:nvPr>
        </p:nvGraphicFramePr>
        <p:xfrm>
          <a:off x="838200" y="1825625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825625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547755-8C7F-D6E9-999F-0E6C3E8A1C80}"/>
              </a:ext>
            </a:extLst>
          </p:cNvPr>
          <p:cNvSpPr txBox="1"/>
          <p:nvPr/>
        </p:nvSpPr>
        <p:spPr>
          <a:xfrm>
            <a:off x="8773767" y="3075210"/>
            <a:ext cx="2994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Repeat Calculation </a:t>
            </a:r>
          </a:p>
          <a:p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With Centroids C1, C2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Unless the change in Centroid is less than 1% 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2CB8B2-39EE-C416-DE00-09AE98638F0D}"/>
              </a:ext>
            </a:extLst>
          </p:cNvPr>
          <p:cNvSpPr/>
          <p:nvPr/>
        </p:nvSpPr>
        <p:spPr>
          <a:xfrm>
            <a:off x="3107182" y="3476982"/>
            <a:ext cx="685579" cy="399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227D9B-7B46-712D-83C5-6795272E1337}"/>
              </a:ext>
            </a:extLst>
          </p:cNvPr>
          <p:cNvSpPr/>
          <p:nvPr/>
        </p:nvSpPr>
        <p:spPr>
          <a:xfrm>
            <a:off x="8077200" y="3546165"/>
            <a:ext cx="625061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E8B80-C99F-058A-E3E8-1D087C8FC17D}"/>
              </a:ext>
            </a:extLst>
          </p:cNvPr>
          <p:cNvSpPr txBox="1"/>
          <p:nvPr/>
        </p:nvSpPr>
        <p:spPr>
          <a:xfrm>
            <a:off x="3842862" y="15734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Calculates mean values of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A33A-58FE-82BA-8CB0-5FE788A5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0C1A-70BB-E62A-84BD-B17052DA3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usually stops the iterative procedure after </a:t>
            </a:r>
            <a:r>
              <a:rPr lang="en-US" dirty="0">
                <a:solidFill>
                  <a:srgbClr val="FF0000"/>
                </a:solidFill>
              </a:rPr>
              <a:t>less than 1% </a:t>
            </a:r>
            <a:r>
              <a:rPr lang="en-US" dirty="0"/>
              <a:t>of the data points change their </a:t>
            </a:r>
            <a:r>
              <a:rPr lang="en-US" dirty="0">
                <a:solidFill>
                  <a:srgbClr val="FF0000"/>
                </a:solidFill>
              </a:rPr>
              <a:t>cluster memberships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Most common measures which are used in K-means are </a:t>
            </a:r>
            <a:r>
              <a:rPr lang="en-US" dirty="0">
                <a:solidFill>
                  <a:srgbClr val="FF0000"/>
                </a:solidFill>
              </a:rPr>
              <a:t>Manhattan</a:t>
            </a:r>
            <a:r>
              <a:rPr lang="en-US" dirty="0"/>
              <a:t> distance (L1 norm) and </a:t>
            </a:r>
            <a:r>
              <a:rPr lang="en-US" dirty="0">
                <a:solidFill>
                  <a:srgbClr val="FF0000"/>
                </a:solidFill>
              </a:rPr>
              <a:t>Euclidean</a:t>
            </a:r>
            <a:r>
              <a:rPr lang="en-US" dirty="0"/>
              <a:t> distance (L2 norm). </a:t>
            </a:r>
          </a:p>
          <a:p>
            <a:endParaRPr lang="en-US" dirty="0"/>
          </a:p>
          <a:p>
            <a:r>
              <a:rPr lang="en-US" dirty="0"/>
              <a:t>Applicable only to objects in a </a:t>
            </a:r>
            <a:r>
              <a:rPr lang="en-US" dirty="0">
                <a:solidFill>
                  <a:srgbClr val="FF0000"/>
                </a:solidFill>
              </a:rPr>
              <a:t>continuous</a:t>
            </a:r>
            <a:r>
              <a:rPr lang="en-US" dirty="0"/>
              <a:t> n-dimensional space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Sensitive to noisy data and </a:t>
            </a:r>
            <a:r>
              <a:rPr lang="en-US" dirty="0">
                <a:solidFill>
                  <a:srgbClr val="FF0000"/>
                </a:solidFill>
              </a:rPr>
              <a:t>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1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68C5-06B3-1801-B1D7-BF60586E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49D06-46BF-8081-37AD-3FB923D65A7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799" y="1371600"/>
            <a:ext cx="9342783" cy="5105400"/>
          </a:xfrm>
        </p:spPr>
        <p:txBody>
          <a:bodyPr/>
          <a:lstStyle/>
          <a:p>
            <a:r>
              <a:rPr lang="en-US" dirty="0"/>
              <a:t>K-medians defines cluster representatives as the </a:t>
            </a:r>
            <a:r>
              <a:rPr lang="en-US" dirty="0">
                <a:solidFill>
                  <a:srgbClr val="FF0000"/>
                </a:solidFill>
              </a:rPr>
              <a:t>median</a:t>
            </a:r>
            <a:r>
              <a:rPr lang="en-US" dirty="0"/>
              <a:t> of the attributes (instead of mean of attributes)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K-medians</a:t>
            </a:r>
            <a:r>
              <a:rPr lang="en-US" b="0" i="0" dirty="0">
                <a:effectLst/>
              </a:rPr>
              <a:t> is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more robust to outliers </a:t>
            </a:r>
            <a:r>
              <a:rPr lang="en-US" b="0" i="0" dirty="0">
                <a:effectLst/>
              </a:rPr>
              <a:t>than k-means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897506" y="4074715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 Median = 1.5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 Median = 1.5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77E92B-1ABD-CCC2-721B-E756772E4D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894" y="364034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886040" imgH="3174840" progId="">
                  <p:embed/>
                </p:oleObj>
              </mc:Choice>
              <mc:Fallback>
                <p:oleObj name="PBrush" r:id="rId2" imgW="1886040" imgH="317484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77E92B-1ABD-CCC2-721B-E756772E4D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1894" y="364034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977019" y="5242520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2.5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3</a:t>
            </a:r>
          </a:p>
        </p:txBody>
      </p:sp>
    </p:spTree>
    <p:extLst>
      <p:ext uri="{BB962C8B-B14F-4D97-AF65-F5344CB8AC3E}">
        <p14:creationId xmlns:p14="http://schemas.microsoft.com/office/powerpoint/2010/main" val="498326764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5744-F151-B9CA-497B-F6A5D07D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2D760-D652-2D91-4C38-C6DDE595796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11431104" cy="5105400"/>
          </a:xfrm>
        </p:spPr>
        <p:txBody>
          <a:bodyPr/>
          <a:lstStyle/>
          <a:p>
            <a:r>
              <a:rPr lang="en-US" dirty="0"/>
              <a:t>K-modes is appropriate for mixed data types (numeric and </a:t>
            </a:r>
            <a:r>
              <a:rPr lang="en-US" dirty="0">
                <a:solidFill>
                  <a:srgbClr val="C00000"/>
                </a:solidFill>
              </a:rPr>
              <a:t>categorical</a:t>
            </a:r>
            <a:r>
              <a:rPr lang="en-US" dirty="0"/>
              <a:t>)</a:t>
            </a:r>
          </a:p>
          <a:p>
            <a:r>
              <a:rPr lang="en-US" dirty="0"/>
              <a:t>K-Modes uses the mode (</a:t>
            </a:r>
            <a:r>
              <a:rPr lang="en-US" dirty="0">
                <a:solidFill>
                  <a:srgbClr val="C00000"/>
                </a:solidFill>
              </a:rPr>
              <a:t>most frequent category</a:t>
            </a:r>
            <a:r>
              <a:rPr lang="en-US" dirty="0"/>
              <a:t>) as the cluster centroid.</a:t>
            </a:r>
          </a:p>
          <a:p>
            <a:r>
              <a:rPr lang="en-US" dirty="0"/>
              <a:t>Instead of Euclidean distance it uses a </a:t>
            </a:r>
            <a:r>
              <a:rPr lang="en-US" dirty="0">
                <a:solidFill>
                  <a:srgbClr val="C00000"/>
                </a:solidFill>
              </a:rPr>
              <a:t>distance metric for categorical </a:t>
            </a:r>
            <a:r>
              <a:rPr lang="en-US" dirty="0"/>
              <a:t>attributes.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3D97F3E-19AF-731F-B525-6C8599691A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93904" y="4114061"/>
          <a:ext cx="2613025" cy="2099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1873080" imgH="1504800" progId="">
                  <p:embed/>
                </p:oleObj>
              </mc:Choice>
              <mc:Fallback>
                <p:oleObj name="PBrush" r:id="rId3" imgW="1873080" imgH="150480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3D97F3E-19AF-731F-B525-6C8599691A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93904" y="4114061"/>
                        <a:ext cx="2613025" cy="2099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FE77DB-42C3-DD8D-B15E-3E0C6968883A}"/>
              </a:ext>
            </a:extLst>
          </p:cNvPr>
          <p:cNvSpPr txBox="1"/>
          <p:nvPr/>
        </p:nvSpPr>
        <p:spPr>
          <a:xfrm>
            <a:off x="8955225" y="3047137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1, C1)= 0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2, C1)= 2 Distance (No 3, C1)=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4,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5,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6, C1)= 1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F55603-A5B0-D3C5-4E87-0AFA7F4EC8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9138" y="340438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DF55603-A5B0-D3C5-4E87-0AFA7F4EC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9138" y="340438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B1D57E-6534-4726-89E6-1F1B6DE84D72}"/>
              </a:ext>
            </a:extLst>
          </p:cNvPr>
          <p:cNvSpPr txBox="1"/>
          <p:nvPr/>
        </p:nvSpPr>
        <p:spPr>
          <a:xfrm>
            <a:off x="3181455" y="3843989"/>
            <a:ext cx="2712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,2,3 Mode 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,2,2 Mode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B03043-0B3A-697A-FFC6-31416C7654CC}"/>
              </a:ext>
            </a:extLst>
          </p:cNvPr>
          <p:cNvSpPr txBox="1"/>
          <p:nvPr/>
        </p:nvSpPr>
        <p:spPr>
          <a:xfrm>
            <a:off x="3181455" y="5290009"/>
            <a:ext cx="20664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362356-FAF6-F81E-4F6B-DC2F4DD94E30}"/>
              </a:ext>
            </a:extLst>
          </p:cNvPr>
          <p:cNvSpPr txBox="1"/>
          <p:nvPr/>
        </p:nvSpPr>
        <p:spPr>
          <a:xfrm>
            <a:off x="9036856" y="5103674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1, C2)= 2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2, C2)= 0 Distance (No 3, C2)=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4,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5,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6, C2)= 2</a:t>
            </a:r>
          </a:p>
        </p:txBody>
      </p:sp>
    </p:spTree>
    <p:extLst>
      <p:ext uri="{BB962C8B-B14F-4D97-AF65-F5344CB8AC3E}">
        <p14:creationId xmlns:p14="http://schemas.microsoft.com/office/powerpoint/2010/main" val="1262880756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D9C2-B782-D3A2-3E52-B972F1E1F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K-Medoids (PAM)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C11C2-C8C4-7C55-A827-C804C839E84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800" y="1371600"/>
            <a:ext cx="8402638" cy="5105400"/>
          </a:xfrm>
        </p:spPr>
        <p:txBody>
          <a:bodyPr/>
          <a:lstStyle/>
          <a:p>
            <a:r>
              <a:rPr lang="en-US" sz="2000" dirty="0"/>
              <a:t>K-medoids (PAM= Partitioning around medoids) chooses the </a:t>
            </a:r>
            <a:r>
              <a:rPr lang="en-US" sz="2000" dirty="0">
                <a:solidFill>
                  <a:srgbClr val="C00000"/>
                </a:solidFill>
              </a:rPr>
              <a:t>actual data points</a:t>
            </a:r>
            <a:r>
              <a:rPr lang="en-US" sz="2000" dirty="0"/>
              <a:t> as the prototypes</a:t>
            </a:r>
          </a:p>
          <a:p>
            <a:r>
              <a:rPr lang="en-US" sz="2000" dirty="0"/>
              <a:t>Instead of taking the mean value of the object in a cluster as a reference point, another data point in the cluster can be used as representative, which is the </a:t>
            </a:r>
            <a:r>
              <a:rPr lang="en-US" sz="2000" dirty="0">
                <a:solidFill>
                  <a:srgbClr val="FF0000"/>
                </a:solidFill>
              </a:rPr>
              <a:t>most centrally located </a:t>
            </a:r>
            <a:r>
              <a:rPr lang="en-US" sz="2000" dirty="0"/>
              <a:t>object in a cluster</a:t>
            </a:r>
          </a:p>
          <a:p>
            <a:r>
              <a:rPr lang="en-US" sz="2000" dirty="0"/>
              <a:t>K-medoids is </a:t>
            </a:r>
            <a:r>
              <a:rPr lang="en-US" sz="2000" dirty="0">
                <a:solidFill>
                  <a:srgbClr val="C00000"/>
                </a:solidFill>
              </a:rPr>
              <a:t>more resilient to outliers and noises </a:t>
            </a:r>
            <a:r>
              <a:rPr lang="en-US" sz="2000" dirty="0"/>
              <a:t>compared to K-means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5FF0C63-70A9-C850-140B-F6209A5CF5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8272" y="3879076"/>
          <a:ext cx="8469377" cy="2132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34320" imgH="1746360" progId="">
                  <p:embed/>
                </p:oleObj>
              </mc:Choice>
              <mc:Fallback>
                <p:oleObj name="PBrush" r:id="rId2" imgW="6934320" imgH="174636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5FF0C63-70A9-C850-140B-F6209A5CF5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8272" y="3879076"/>
                        <a:ext cx="8469377" cy="2132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743539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87335"/>
            <a:ext cx="7886700" cy="132556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</p:txBody>
      </p:sp>
      <p:sp>
        <p:nvSpPr>
          <p:cNvPr id="706563" name="Rectangle 3"/>
          <p:cNvSpPr>
            <a:spLocks noGrp="1" noChangeArrowheads="1"/>
          </p:cNvSpPr>
          <p:nvPr>
            <p:ph idx="1"/>
          </p:nvPr>
        </p:nvSpPr>
        <p:spPr>
          <a:xfrm>
            <a:off x="1991544" y="1628800"/>
            <a:ext cx="8394700" cy="50149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a technique for finding 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groups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data, called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i.e.,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/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groups data instances that are </a:t>
            </a:r>
            <a:r>
              <a:rPr lang="en-US" altLang="ja-JP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</a:t>
            </a:r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(near) each other in one cluster and data instances that are not similar (far away) to each other into different clusters.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often an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 learning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no class values (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indicate group of the data instances. </a:t>
            </a:r>
          </a:p>
          <a:p>
            <a:pPr>
              <a:lnSpc>
                <a:spcPct val="9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common </a:t>
            </a:r>
            <a:r>
              <a:rPr lang="en-US" sz="1800" dirty="0">
                <a:latin typeface="+mj-lt"/>
              </a:rPr>
              <a:t>form of unsupervised learning.</a:t>
            </a: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one of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utilized </a:t>
            </a:r>
            <a:r>
              <a:rPr lang="en-US" sz="1800" dirty="0">
                <a:latin typeface="+mj-lt"/>
              </a:rPr>
              <a:t>ML techniques and used in almost every field, e.g., medicine, psychology, sociology, biology, archeology, marketing, insurance, libraries, security, etc. </a:t>
            </a:r>
          </a:p>
        </p:txBody>
      </p:sp>
    </p:spTree>
    <p:extLst>
      <p:ext uri="{BB962C8B-B14F-4D97-AF65-F5344CB8AC3E}">
        <p14:creationId xmlns:p14="http://schemas.microsoft.com/office/powerpoint/2010/main" val="934077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K-Medoids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54C17-B433-1269-024A-577816DB70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44386" y="1027906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4386" y="1027906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9D68DBA-D022-D16E-29F6-925BC331C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BC83DA00-9E5B-C513-8893-A77F0C2E1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76A6F-8CFB-0BD3-2641-BE2EF2F98843}"/>
              </a:ext>
            </a:extLst>
          </p:cNvPr>
          <p:cNvSpPr txBox="1"/>
          <p:nvPr/>
        </p:nvSpPr>
        <p:spPr>
          <a:xfrm>
            <a:off x="8919177" y="4936729"/>
            <a:ext cx="30668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Sum of Distances in Cluster 1 =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1.41 + 1 + 0 + 1.41 = 3.82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69D1A6-C68D-A1A1-C3AC-C9C41F5A0004}"/>
              </a:ext>
            </a:extLst>
          </p:cNvPr>
          <p:cNvSpPr txBox="1"/>
          <p:nvPr/>
        </p:nvSpPr>
        <p:spPr>
          <a:xfrm>
            <a:off x="8919177" y="5687500"/>
            <a:ext cx="3008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Sum of Distances in Cluster2 =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+ 0 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13A445-AD63-7FFE-4977-0E0DB598D783}"/>
              </a:ext>
            </a:extLst>
          </p:cNvPr>
          <p:cNvSpPr txBox="1"/>
          <p:nvPr/>
        </p:nvSpPr>
        <p:spPr>
          <a:xfrm>
            <a:off x="8995534" y="6441825"/>
            <a:ext cx="2485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Total Distance = 4.82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D6008E-73F8-1C2A-82AE-DF48A71CB920}"/>
              </a:ext>
            </a:extLst>
          </p:cNvPr>
          <p:cNvSpPr txBox="1"/>
          <p:nvPr/>
        </p:nvSpPr>
        <p:spPr>
          <a:xfrm>
            <a:off x="148467" y="630820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Note: Usually, Manhattan distance is used in K-medoids </a:t>
            </a:r>
          </a:p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         But </a:t>
            </a:r>
            <a:r>
              <a:rPr lang="en-US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we used Euclidean distance to compare results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8616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452304" y="702392"/>
            <a:ext cx="76784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Swap Centroid 1(No 5)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1 :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New-Distance =  sum of distances from (1,1) and (3,3) 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If New-Distance &lt;  4.82 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Centroid 1= 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 Centroid 1= (2,2) [Keep the last Centroid 1]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587987" y="3543697"/>
            <a:ext cx="744145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Swap Centroid 2(No 4)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6 :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New-Distance =  sum of distances from (3,1) and Centroid 1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If New-Distance &lt; Best-Distance 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Centroid 2= 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Centroid 2= (3,3) [Keep the last Centroid 2]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6D57D87-DF1B-14D6-429D-76B8AB0A28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9317" y="370483"/>
          <a:ext cx="3401171" cy="4150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36D57D87-DF1B-14D6-429D-76B8AB0A28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9317" y="370483"/>
                        <a:ext cx="3401171" cy="4150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C081717B-F2DC-3E5E-6DBA-76572B4C37E3}"/>
              </a:ext>
            </a:extLst>
          </p:cNvPr>
          <p:cNvSpPr/>
          <p:nvPr/>
        </p:nvSpPr>
        <p:spPr>
          <a:xfrm>
            <a:off x="8733473" y="3000137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3CBD5AD9-BA31-10AD-3ABD-D672CF68D9C7}"/>
              </a:ext>
            </a:extLst>
          </p:cNvPr>
          <p:cNvSpPr/>
          <p:nvPr/>
        </p:nvSpPr>
        <p:spPr>
          <a:xfrm>
            <a:off x="8733473" y="5786804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AE8F2C-F6E4-E871-E0AB-ABCF8C70951D}"/>
              </a:ext>
            </a:extLst>
          </p:cNvPr>
          <p:cNvSpPr txBox="1"/>
          <p:nvPr/>
        </p:nvSpPr>
        <p:spPr>
          <a:xfrm>
            <a:off x="8034813" y="6385002"/>
            <a:ext cx="3196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Repeat Until Convergence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0FCBF4DB-DCE9-A284-0B7D-F22BE054D8CB}"/>
              </a:ext>
            </a:extLst>
          </p:cNvPr>
          <p:cNvSpPr/>
          <p:nvPr/>
        </p:nvSpPr>
        <p:spPr>
          <a:xfrm>
            <a:off x="1186816" y="1310641"/>
            <a:ext cx="508000" cy="2303698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BE55757F-6320-655C-4B2F-9A9271FAC5EC}"/>
              </a:ext>
            </a:extLst>
          </p:cNvPr>
          <p:cNvSpPr/>
          <p:nvPr/>
        </p:nvSpPr>
        <p:spPr>
          <a:xfrm>
            <a:off x="499317" y="2966720"/>
            <a:ext cx="508000" cy="1341119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52900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4889" y="548323"/>
            <a:ext cx="7439025" cy="44291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zh-CN" dirty="0"/>
              <a:t>Weaknesses and Strengths of </a:t>
            </a:r>
            <a:br>
              <a:rPr lang="en-US" altLang="zh-CN" dirty="0"/>
            </a:br>
            <a:r>
              <a:rPr lang="en-US" altLang="zh-CN" dirty="0"/>
              <a:t>K-Means Family Algorithms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765176" y="1526899"/>
            <a:ext cx="10431144" cy="5257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Strength</a:t>
            </a: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       Fast (Usually converged after 10 – 20 iterations)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endParaRPr lang="en-US" altLang="zh-CN" sz="2400" dirty="0">
              <a:solidFill>
                <a:srgbClr val="000000"/>
              </a:solidFill>
              <a:latin typeface="Tahoma" charset="0"/>
              <a:ea typeface="SimSun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Weakness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Need to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specify 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, the number of clusters, in advance 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Bad initial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conditions may generate unimportant cells and may degrade overall performance.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Sometimes terminates at a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local optimal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(Initial points are important)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</p:txBody>
      </p:sp>
      <p:sp>
        <p:nvSpPr>
          <p:cNvPr id="276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68676" y="6041364"/>
            <a:ext cx="512638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725907-7948-514B-A0FC-0DCF4239A6C2}" type="slidenum">
              <a:rPr lang="en-US" smtClean="0"/>
              <a:pPr/>
              <a:t>22</a:t>
            </a:fld>
            <a:endParaRPr lang="en-US" altLang="zh-CN" sz="120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56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96B5-DB59-C9DF-40E7-12293624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Optimal Problem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C5D23C-DC9E-3971-A52E-029DD225C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569027"/>
              </p:ext>
            </p:extLst>
          </p:nvPr>
        </p:nvGraphicFramePr>
        <p:xfrm>
          <a:off x="933185" y="1690631"/>
          <a:ext cx="9820540" cy="48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350040" imgH="3105000" progId="">
                  <p:embed/>
                </p:oleObj>
              </mc:Choice>
              <mc:Fallback>
                <p:oleObj name="PBrush" r:id="rId2" imgW="6350040" imgH="3105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3185" y="1690631"/>
                        <a:ext cx="9820540" cy="48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646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Text Box 2"/>
          <p:cNvSpPr txBox="1">
            <a:spLocks noChangeArrowheads="1"/>
          </p:cNvSpPr>
          <p:nvPr/>
        </p:nvSpPr>
        <p:spPr bwMode="auto">
          <a:xfrm>
            <a:off x="1695608" y="171451"/>
            <a:ext cx="87595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Improving K-Means Family Algorithms</a:t>
            </a:r>
          </a:p>
        </p:txBody>
      </p:sp>
      <p:sp>
        <p:nvSpPr>
          <p:cNvPr id="872451" name="Text Box 3"/>
          <p:cNvSpPr txBox="1">
            <a:spLocks noChangeArrowheads="1"/>
          </p:cNvSpPr>
          <p:nvPr/>
        </p:nvSpPr>
        <p:spPr bwMode="auto">
          <a:xfrm>
            <a:off x="879681" y="1325077"/>
            <a:ext cx="10634869" cy="12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000" dirty="0">
                <a:latin typeface="Tahoma" charset="0"/>
                <a:ea typeface="SimSun" charset="0"/>
              </a:rPr>
              <a:t>The major factors that can impact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performance</a:t>
            </a:r>
            <a:r>
              <a:rPr lang="en-US" altLang="en-US" sz="2000" dirty="0">
                <a:latin typeface="Tahoma" charset="0"/>
                <a:ea typeface="SimSun" charset="0"/>
              </a:rPr>
              <a:t> of the K-means algorithm are: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en-US" sz="2000" dirty="0">
                <a:latin typeface="Tahoma" charset="0"/>
                <a:ea typeface="SimSun" charset="0"/>
              </a:rPr>
              <a:t>Estimating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number of clusters</a:t>
            </a:r>
            <a:r>
              <a:rPr lang="en-US" altLang="en-US" sz="2000" dirty="0">
                <a:latin typeface="Tahoma" charset="0"/>
                <a:ea typeface="SimSun" charset="0"/>
              </a:rPr>
              <a:t> (K)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4AC40-348D-CAFB-4B69-9FA34F6443FD}"/>
              </a:ext>
            </a:extLst>
          </p:cNvPr>
          <p:cNvSpPr txBox="1"/>
          <p:nvPr/>
        </p:nvSpPr>
        <p:spPr>
          <a:xfrm>
            <a:off x="1026994" y="3267075"/>
            <a:ext cx="10138012" cy="1876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Most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variants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of the </a:t>
            </a:r>
            <a:r>
              <a:rPr lang="en-US" altLang="zh-CN" sz="2000" i="1" dirty="0">
                <a:latin typeface="Tahoma" charset="0"/>
                <a:ea typeface="SimSun" charset="0"/>
                <a:cs typeface="SimSun" charset="0"/>
              </a:rPr>
              <a:t>k-means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which differ in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Dissimilarity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calculations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Strategies to calculate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cluster representatives 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(e.g., means , medians, etc.)</a:t>
            </a:r>
          </a:p>
        </p:txBody>
      </p:sp>
    </p:spTree>
    <p:extLst>
      <p:ext uri="{BB962C8B-B14F-4D97-AF65-F5344CB8AC3E}">
        <p14:creationId xmlns:p14="http://schemas.microsoft.com/office/powerpoint/2010/main" val="2537543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59471-6D71-2249-AB81-69DFFD086901}"/>
              </a:ext>
            </a:extLst>
          </p:cNvPr>
          <p:cNvSpPr txBox="1"/>
          <p:nvPr/>
        </p:nvSpPr>
        <p:spPr>
          <a:xfrm>
            <a:off x="1471174" y="1478070"/>
            <a:ext cx="97657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• Perform </a:t>
            </a:r>
            <a:r>
              <a:rPr lang="en-US" sz="2400" dirty="0">
                <a:solidFill>
                  <a:srgbClr val="FF0000"/>
                </a:solidFill>
              </a:rPr>
              <a:t>several k-means clustering </a:t>
            </a:r>
            <a:r>
              <a:rPr lang="en-US" sz="2400" dirty="0"/>
              <a:t>with different random initial centroids and selects the one with the least total distance </a:t>
            </a:r>
          </a:p>
          <a:p>
            <a:r>
              <a:rPr lang="en-US" sz="2400" dirty="0"/>
              <a:t>• Choose </a:t>
            </a:r>
            <a:r>
              <a:rPr lang="en-US" sz="2400" dirty="0">
                <a:solidFill>
                  <a:srgbClr val="FF0000"/>
                </a:solidFill>
              </a:rPr>
              <a:t>random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subsamples</a:t>
            </a:r>
            <a:r>
              <a:rPr lang="en-US" sz="2400" dirty="0"/>
              <a:t> from the data and apply K-means </a:t>
            </a:r>
          </a:p>
          <a:p>
            <a:r>
              <a:rPr lang="en-US" sz="2400" dirty="0"/>
              <a:t>clustering to all these subsamples and find centroids with the least distance</a:t>
            </a:r>
          </a:p>
          <a:p>
            <a:r>
              <a:rPr lang="en-US" sz="2400" dirty="0"/>
              <a:t>• Using the results of agglomerative </a:t>
            </a:r>
            <a:r>
              <a:rPr lang="en-US" sz="2400" dirty="0">
                <a:solidFill>
                  <a:srgbClr val="FF0000"/>
                </a:solidFill>
              </a:rPr>
              <a:t>hierarchical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clustering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0327AD-EE15-D3B8-F608-B30E1735C3BF}"/>
              </a:ext>
            </a:extLst>
          </p:cNvPr>
          <p:cNvSpPr txBox="1"/>
          <p:nvPr/>
        </p:nvSpPr>
        <p:spPr>
          <a:xfrm>
            <a:off x="1800500" y="454914"/>
            <a:ext cx="86246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latin typeface="+mj-lt"/>
              </a:rPr>
              <a:t> </a:t>
            </a:r>
            <a:r>
              <a:rPr lang="de-DE" sz="4400" dirty="0">
                <a:solidFill>
                  <a:srgbClr val="003300"/>
                </a:solidFill>
                <a:latin typeface="+mj-lt"/>
              </a:rPr>
              <a:t>Improve Initialization of Centroids</a:t>
            </a:r>
            <a:endParaRPr lang="en-US" sz="4400" dirty="0">
              <a:solidFill>
                <a:srgbClr val="003300"/>
              </a:solidFill>
              <a:latin typeface="+mj-lt"/>
            </a:endParaRPr>
          </a:p>
        </p:txBody>
      </p:sp>
      <p:sp>
        <p:nvSpPr>
          <p:cNvPr id="3" name="Down Arrow 3">
            <a:extLst>
              <a:ext uri="{FF2B5EF4-FFF2-40B4-BE49-F238E27FC236}">
                <a16:creationId xmlns:a16="http://schemas.microsoft.com/office/drawing/2014/main" id="{846C14CC-ECD7-6DDB-7961-D2A9F73BCA1B}"/>
              </a:ext>
            </a:extLst>
          </p:cNvPr>
          <p:cNvSpPr/>
          <p:nvPr/>
        </p:nvSpPr>
        <p:spPr>
          <a:xfrm rot="16200000">
            <a:off x="6042378" y="4233362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0F40070-953D-6221-BD3D-7A2B6892A60B}"/>
              </a:ext>
            </a:extLst>
          </p:cNvPr>
          <p:cNvSpPr/>
          <p:nvPr/>
        </p:nvSpPr>
        <p:spPr>
          <a:xfrm rot="5234415">
            <a:off x="5826965" y="5532983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890FA-EC5D-BCFE-ADB3-7D967BA3651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43" y="4346925"/>
            <a:ext cx="1752855" cy="216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14E7CF-7D4D-85DA-1B8D-6D1E6415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737" y="5327619"/>
            <a:ext cx="2183936" cy="12721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B68D66B-8D6A-FA44-BE69-43E2E39EF6F8}"/>
              </a:ext>
            </a:extLst>
          </p:cNvPr>
          <p:cNvSpPr/>
          <p:nvPr/>
        </p:nvSpPr>
        <p:spPr>
          <a:xfrm>
            <a:off x="5901651" y="4014121"/>
            <a:ext cx="27089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200" b="1" dirty="0"/>
              <a:t>Hierarchical Clustering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FC01D-8ECE-BFF1-8FFF-D6D3B2B11310}"/>
              </a:ext>
            </a:extLst>
          </p:cNvPr>
          <p:cNvSpPr/>
          <p:nvPr/>
        </p:nvSpPr>
        <p:spPr>
          <a:xfrm>
            <a:off x="3165892" y="3984677"/>
            <a:ext cx="19658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050" b="1" dirty="0"/>
              <a:t>Unlabeled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8C762-781B-E5D5-7202-20FA48757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49" y="4238230"/>
            <a:ext cx="2708951" cy="693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B7B9FA-688A-3E70-A6D1-01620D82BED1}"/>
              </a:ext>
            </a:extLst>
          </p:cNvPr>
          <p:cNvSpPr txBox="1"/>
          <p:nvPr/>
        </p:nvSpPr>
        <p:spPr>
          <a:xfrm>
            <a:off x="3906702" y="5052009"/>
            <a:ext cx="12249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K-Means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17481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547127"/>
          </a:xfrm>
        </p:spPr>
        <p:txBody>
          <a:bodyPr>
            <a:noAutofit/>
          </a:bodyPr>
          <a:lstStyle/>
          <a:p>
            <a:r>
              <a:rPr lang="en-US" altLang="zh-CN" dirty="0"/>
              <a:t>Determine the number of Clusters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923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SimSun" charset="0"/>
                  </a:rPr>
                  <a:t>Empirical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SimSun" charset="0"/>
                  </a:rPr>
                  <a:t>Number of clusters: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SimSun" charset="0"/>
                        <a:cs typeface="Arial" charset="0"/>
                      </a:rPr>
                      <m:t>𝑘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charset="0"/>
                      </a:rPr>
                      <m:t>≈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𝑛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/2</m:t>
                        </m:r>
                      </m:e>
                    </m:rad>
                  </m:oMath>
                </a14:m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for a dataset of n points, e.g., n = 200 then k = 10</a:t>
                </a:r>
              </a:p>
              <a:p>
                <a:pPr marL="457200" lvl="1" indent="0">
                  <a:buNone/>
                </a:pP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Usually, this method is not recommended since different applications and requirements needs different number of clusters 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Elbow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turning point in the curve of SSE / Sum of Square Distance  against the number of clusters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Cross validation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Divide a given data set into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parts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Times New Roman" charset="0"/>
                  </a:rPr>
                  <a:t>–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1 parts to obtain a clustering model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remaining part to test the quality of the clustering by calculating</a:t>
                </a:r>
                <a:r>
                  <a:rPr lang="en-US" altLang="zh-CN" dirty="0">
                    <a:latin typeface="Tahoma" charset="0"/>
                    <a:ea typeface="SimSun" charset="0"/>
                    <a:cs typeface="Arial" charset="0"/>
                  </a:rPr>
                  <a:t> sum of squared distance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For any k &gt; 0, repeat it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times, compare the overall quality measure and find number of clusters that fits the data the best</a:t>
                </a:r>
              </a:p>
            </p:txBody>
          </p:sp>
        </mc:Choice>
        <mc:Fallback xmlns="">
          <p:sp>
            <p:nvSpPr>
              <p:cNvPr id="8192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  <a:blipFill>
                <a:blip r:embed="rId3"/>
                <a:stretch>
                  <a:fillRect l="-539" t="-1829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649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3" name="Rectangle 57"/>
          <p:cNvSpPr>
            <a:spLocks noChangeArrowheads="1"/>
          </p:cNvSpPr>
          <p:nvPr/>
        </p:nvSpPr>
        <p:spPr bwMode="auto">
          <a:xfrm>
            <a:off x="240161" y="5113893"/>
            <a:ext cx="815612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The abrupt change at k = 2, is highly suggestive of two clusters in the data. </a:t>
            </a:r>
          </a:p>
          <a:p>
            <a:r>
              <a:rPr lang="en-US" altLang="en-US" sz="1400" dirty="0">
                <a:solidFill>
                  <a:srgbClr val="C00000"/>
                </a:solidFill>
              </a:rPr>
              <a:t>This technique for determining the number of clusters is known as “knee finding” or “elbow finding”.</a:t>
            </a:r>
          </a:p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Resulting clusters of a well-tuned clustering method should be meaningful in the context of business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16506F-CD11-772B-7F27-6250F8692546}"/>
              </a:ext>
            </a:extLst>
          </p:cNvPr>
          <p:cNvGrpSpPr/>
          <p:nvPr/>
        </p:nvGrpSpPr>
        <p:grpSpPr>
          <a:xfrm>
            <a:off x="322366" y="1628775"/>
            <a:ext cx="7610475" cy="3600450"/>
            <a:chOff x="2435226" y="2346325"/>
            <a:chExt cx="7610475" cy="3600450"/>
          </a:xfrm>
        </p:grpSpPr>
        <p:sp>
          <p:nvSpPr>
            <p:cNvPr id="60418" name="Rectangle 2"/>
            <p:cNvSpPr>
              <a:spLocks noChangeArrowheads="1"/>
            </p:cNvSpPr>
            <p:nvPr/>
          </p:nvSpPr>
          <p:spPr bwMode="auto">
            <a:xfrm>
              <a:off x="2435226" y="2346325"/>
              <a:ext cx="7610475" cy="3556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19" name="Rectangle 3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20" name="Line 4"/>
            <p:cNvSpPr>
              <a:spLocks noChangeShapeType="1"/>
            </p:cNvSpPr>
            <p:nvPr/>
          </p:nvSpPr>
          <p:spPr bwMode="auto">
            <a:xfrm>
              <a:off x="3976688" y="51736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1" name="Line 5"/>
            <p:cNvSpPr>
              <a:spLocks noChangeShapeType="1"/>
            </p:cNvSpPr>
            <p:nvPr/>
          </p:nvSpPr>
          <p:spPr bwMode="auto">
            <a:xfrm>
              <a:off x="3976688" y="48815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2" name="Line 6"/>
            <p:cNvSpPr>
              <a:spLocks noChangeShapeType="1"/>
            </p:cNvSpPr>
            <p:nvPr/>
          </p:nvSpPr>
          <p:spPr bwMode="auto">
            <a:xfrm>
              <a:off x="3976688" y="4581525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3" name="Line 7"/>
            <p:cNvSpPr>
              <a:spLocks noChangeShapeType="1"/>
            </p:cNvSpPr>
            <p:nvPr/>
          </p:nvSpPr>
          <p:spPr bwMode="auto">
            <a:xfrm>
              <a:off x="3976688" y="4291014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4" name="Line 8"/>
            <p:cNvSpPr>
              <a:spLocks noChangeShapeType="1"/>
            </p:cNvSpPr>
            <p:nvPr/>
          </p:nvSpPr>
          <p:spPr bwMode="auto">
            <a:xfrm>
              <a:off x="3976688" y="400050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5" name="Line 9"/>
            <p:cNvSpPr>
              <a:spLocks noChangeShapeType="1"/>
            </p:cNvSpPr>
            <p:nvPr/>
          </p:nvSpPr>
          <p:spPr bwMode="auto">
            <a:xfrm>
              <a:off x="3976688" y="3708401"/>
              <a:ext cx="5702300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6" name="Line 10"/>
            <p:cNvSpPr>
              <a:spLocks noChangeShapeType="1"/>
            </p:cNvSpPr>
            <p:nvPr/>
          </p:nvSpPr>
          <p:spPr bwMode="auto">
            <a:xfrm>
              <a:off x="3976688" y="3417889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7" name="Line 11"/>
            <p:cNvSpPr>
              <a:spLocks noChangeShapeType="1"/>
            </p:cNvSpPr>
            <p:nvPr/>
          </p:nvSpPr>
          <p:spPr bwMode="auto">
            <a:xfrm>
              <a:off x="3976688" y="311785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8" name="Line 12"/>
            <p:cNvSpPr>
              <a:spLocks noChangeShapeType="1"/>
            </p:cNvSpPr>
            <p:nvPr/>
          </p:nvSpPr>
          <p:spPr bwMode="auto">
            <a:xfrm>
              <a:off x="3976688" y="282892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9" name="Line 13"/>
            <p:cNvSpPr>
              <a:spLocks noChangeShapeType="1"/>
            </p:cNvSpPr>
            <p:nvPr/>
          </p:nvSpPr>
          <p:spPr bwMode="auto">
            <a:xfrm>
              <a:off x="3976688" y="253841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0" name="Rectangle 14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31" name="Line 15"/>
            <p:cNvSpPr>
              <a:spLocks noChangeShapeType="1"/>
            </p:cNvSpPr>
            <p:nvPr/>
          </p:nvSpPr>
          <p:spPr bwMode="auto">
            <a:xfrm>
              <a:off x="3976689" y="2538413"/>
              <a:ext cx="3175" cy="292576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2" name="Line 16"/>
            <p:cNvSpPr>
              <a:spLocks noChangeShapeType="1"/>
            </p:cNvSpPr>
            <p:nvPr/>
          </p:nvSpPr>
          <p:spPr bwMode="auto">
            <a:xfrm>
              <a:off x="3924300" y="546417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3" name="Line 17"/>
            <p:cNvSpPr>
              <a:spLocks noChangeShapeType="1"/>
            </p:cNvSpPr>
            <p:nvPr/>
          </p:nvSpPr>
          <p:spPr bwMode="auto">
            <a:xfrm>
              <a:off x="3924300" y="51736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4" name="Line 18"/>
            <p:cNvSpPr>
              <a:spLocks noChangeShapeType="1"/>
            </p:cNvSpPr>
            <p:nvPr/>
          </p:nvSpPr>
          <p:spPr bwMode="auto">
            <a:xfrm>
              <a:off x="3924300" y="48815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5" name="Line 19"/>
            <p:cNvSpPr>
              <a:spLocks noChangeShapeType="1"/>
            </p:cNvSpPr>
            <p:nvPr/>
          </p:nvSpPr>
          <p:spPr bwMode="auto">
            <a:xfrm>
              <a:off x="3924300" y="4581525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6" name="Line 20"/>
            <p:cNvSpPr>
              <a:spLocks noChangeShapeType="1"/>
            </p:cNvSpPr>
            <p:nvPr/>
          </p:nvSpPr>
          <p:spPr bwMode="auto">
            <a:xfrm>
              <a:off x="3924300" y="4291014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7" name="Line 21"/>
            <p:cNvSpPr>
              <a:spLocks noChangeShapeType="1"/>
            </p:cNvSpPr>
            <p:nvPr/>
          </p:nvSpPr>
          <p:spPr bwMode="auto">
            <a:xfrm>
              <a:off x="3924300" y="400050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8" name="Line 22"/>
            <p:cNvSpPr>
              <a:spLocks noChangeShapeType="1"/>
            </p:cNvSpPr>
            <p:nvPr/>
          </p:nvSpPr>
          <p:spPr bwMode="auto">
            <a:xfrm>
              <a:off x="3924300" y="3708401"/>
              <a:ext cx="52388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9" name="Line 23"/>
            <p:cNvSpPr>
              <a:spLocks noChangeShapeType="1"/>
            </p:cNvSpPr>
            <p:nvPr/>
          </p:nvSpPr>
          <p:spPr bwMode="auto">
            <a:xfrm>
              <a:off x="3924300" y="3417889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0" name="Line 24"/>
            <p:cNvSpPr>
              <a:spLocks noChangeShapeType="1"/>
            </p:cNvSpPr>
            <p:nvPr/>
          </p:nvSpPr>
          <p:spPr bwMode="auto">
            <a:xfrm>
              <a:off x="3924300" y="311785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1" name="Line 25"/>
            <p:cNvSpPr>
              <a:spLocks noChangeShapeType="1"/>
            </p:cNvSpPr>
            <p:nvPr/>
          </p:nvSpPr>
          <p:spPr bwMode="auto">
            <a:xfrm>
              <a:off x="3924300" y="282892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2" name="Line 26"/>
            <p:cNvSpPr>
              <a:spLocks noChangeShapeType="1"/>
            </p:cNvSpPr>
            <p:nvPr/>
          </p:nvSpPr>
          <p:spPr bwMode="auto">
            <a:xfrm>
              <a:off x="3924300" y="253841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3" name="Line 27"/>
            <p:cNvSpPr>
              <a:spLocks noChangeShapeType="1"/>
            </p:cNvSpPr>
            <p:nvPr/>
          </p:nvSpPr>
          <p:spPr bwMode="auto">
            <a:xfrm>
              <a:off x="3976688" y="546417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4" name="Line 28"/>
            <p:cNvSpPr>
              <a:spLocks noChangeShapeType="1"/>
            </p:cNvSpPr>
            <p:nvPr/>
          </p:nvSpPr>
          <p:spPr bwMode="auto">
            <a:xfrm flipV="1">
              <a:off x="3976689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5" name="Line 29"/>
            <p:cNvSpPr>
              <a:spLocks noChangeShapeType="1"/>
            </p:cNvSpPr>
            <p:nvPr/>
          </p:nvSpPr>
          <p:spPr bwMode="auto">
            <a:xfrm flipV="1">
              <a:off x="4932363" y="5464176"/>
              <a:ext cx="4762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6" name="Line 30"/>
            <p:cNvSpPr>
              <a:spLocks noChangeShapeType="1"/>
            </p:cNvSpPr>
            <p:nvPr/>
          </p:nvSpPr>
          <p:spPr bwMode="auto">
            <a:xfrm flipV="1">
              <a:off x="5876925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7" name="Line 31"/>
            <p:cNvSpPr>
              <a:spLocks noChangeShapeType="1"/>
            </p:cNvSpPr>
            <p:nvPr/>
          </p:nvSpPr>
          <p:spPr bwMode="auto">
            <a:xfrm flipV="1">
              <a:off x="68341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8" name="Line 32"/>
            <p:cNvSpPr>
              <a:spLocks noChangeShapeType="1"/>
            </p:cNvSpPr>
            <p:nvPr/>
          </p:nvSpPr>
          <p:spPr bwMode="auto">
            <a:xfrm flipV="1">
              <a:off x="7778750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9" name="Line 33"/>
            <p:cNvSpPr>
              <a:spLocks noChangeShapeType="1"/>
            </p:cNvSpPr>
            <p:nvPr/>
          </p:nvSpPr>
          <p:spPr bwMode="auto">
            <a:xfrm flipV="1">
              <a:off x="8734426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0" name="Line 34"/>
            <p:cNvSpPr>
              <a:spLocks noChangeShapeType="1"/>
            </p:cNvSpPr>
            <p:nvPr/>
          </p:nvSpPr>
          <p:spPr bwMode="auto">
            <a:xfrm flipV="1">
              <a:off x="96789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1" name="Line 35"/>
            <p:cNvSpPr>
              <a:spLocks noChangeShapeType="1"/>
            </p:cNvSpPr>
            <p:nvPr/>
          </p:nvSpPr>
          <p:spPr bwMode="auto">
            <a:xfrm>
              <a:off x="4449764" y="2909888"/>
              <a:ext cx="955675" cy="2043112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2" name="Line 36"/>
            <p:cNvSpPr>
              <a:spLocks noChangeShapeType="1"/>
            </p:cNvSpPr>
            <p:nvPr/>
          </p:nvSpPr>
          <p:spPr bwMode="auto">
            <a:xfrm>
              <a:off x="5405438" y="4953001"/>
              <a:ext cx="944562" cy="1190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3" name="Line 37"/>
            <p:cNvSpPr>
              <a:spLocks noChangeShapeType="1"/>
            </p:cNvSpPr>
            <p:nvPr/>
          </p:nvSpPr>
          <p:spPr bwMode="auto">
            <a:xfrm>
              <a:off x="6350001" y="5072064"/>
              <a:ext cx="957263" cy="46037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4" name="Line 38"/>
            <p:cNvSpPr>
              <a:spLocks noChangeShapeType="1"/>
            </p:cNvSpPr>
            <p:nvPr/>
          </p:nvSpPr>
          <p:spPr bwMode="auto">
            <a:xfrm>
              <a:off x="7307264" y="5118101"/>
              <a:ext cx="941387" cy="174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5" name="Line 39"/>
            <p:cNvSpPr>
              <a:spLocks noChangeShapeType="1"/>
            </p:cNvSpPr>
            <p:nvPr/>
          </p:nvSpPr>
          <p:spPr bwMode="auto">
            <a:xfrm>
              <a:off x="8248651" y="5135564"/>
              <a:ext cx="957263" cy="28575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6" name="Rectangle 40"/>
            <p:cNvSpPr>
              <a:spLocks noChangeArrowheads="1"/>
            </p:cNvSpPr>
            <p:nvPr/>
          </p:nvSpPr>
          <p:spPr bwMode="auto">
            <a:xfrm>
              <a:off x="3111501" y="53911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0.00E+00</a:t>
              </a:r>
              <a:endParaRPr lang="en-US" altLang="en-US"/>
            </a:p>
          </p:txBody>
        </p:sp>
        <p:sp>
          <p:nvSpPr>
            <p:cNvPr id="60457" name="Rectangle 41"/>
            <p:cNvSpPr>
              <a:spLocks noChangeArrowheads="1"/>
            </p:cNvSpPr>
            <p:nvPr/>
          </p:nvSpPr>
          <p:spPr bwMode="auto">
            <a:xfrm>
              <a:off x="3111501" y="51006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1.00E+02</a:t>
              </a:r>
              <a:endParaRPr lang="en-US" altLang="en-US"/>
            </a:p>
          </p:txBody>
        </p:sp>
        <p:sp>
          <p:nvSpPr>
            <p:cNvPr id="60458" name="Rectangle 42"/>
            <p:cNvSpPr>
              <a:spLocks noChangeArrowheads="1"/>
            </p:cNvSpPr>
            <p:nvPr/>
          </p:nvSpPr>
          <p:spPr bwMode="auto">
            <a:xfrm>
              <a:off x="3111501" y="48085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2.00E+02</a:t>
              </a:r>
              <a:endParaRPr lang="en-US" altLang="en-US"/>
            </a:p>
          </p:txBody>
        </p:sp>
        <p:sp>
          <p:nvSpPr>
            <p:cNvPr id="60459" name="Rectangle 43"/>
            <p:cNvSpPr>
              <a:spLocks noChangeArrowheads="1"/>
            </p:cNvSpPr>
            <p:nvPr/>
          </p:nvSpPr>
          <p:spPr bwMode="auto">
            <a:xfrm>
              <a:off x="3111501" y="45085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3.00E+02</a:t>
              </a:r>
              <a:endParaRPr lang="en-US" altLang="en-US"/>
            </a:p>
          </p:txBody>
        </p:sp>
        <p:sp>
          <p:nvSpPr>
            <p:cNvPr id="60460" name="Rectangle 44"/>
            <p:cNvSpPr>
              <a:spLocks noChangeArrowheads="1"/>
            </p:cNvSpPr>
            <p:nvPr/>
          </p:nvSpPr>
          <p:spPr bwMode="auto">
            <a:xfrm>
              <a:off x="3111501" y="421798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4.00E+02</a:t>
              </a:r>
              <a:endParaRPr lang="en-US" altLang="en-US"/>
            </a:p>
          </p:txBody>
        </p:sp>
        <p:sp>
          <p:nvSpPr>
            <p:cNvPr id="60461" name="Rectangle 45"/>
            <p:cNvSpPr>
              <a:spLocks noChangeArrowheads="1"/>
            </p:cNvSpPr>
            <p:nvPr/>
          </p:nvSpPr>
          <p:spPr bwMode="auto">
            <a:xfrm>
              <a:off x="3111501" y="39274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5.00E+02</a:t>
              </a:r>
              <a:endParaRPr lang="en-US" altLang="en-US"/>
            </a:p>
          </p:txBody>
        </p:sp>
        <p:sp>
          <p:nvSpPr>
            <p:cNvPr id="60462" name="Rectangle 46"/>
            <p:cNvSpPr>
              <a:spLocks noChangeArrowheads="1"/>
            </p:cNvSpPr>
            <p:nvPr/>
          </p:nvSpPr>
          <p:spPr bwMode="auto">
            <a:xfrm>
              <a:off x="3111501" y="36353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6.00E+02</a:t>
              </a:r>
              <a:endParaRPr lang="en-US" altLang="en-US"/>
            </a:p>
          </p:txBody>
        </p:sp>
        <p:sp>
          <p:nvSpPr>
            <p:cNvPr id="60463" name="Rectangle 47"/>
            <p:cNvSpPr>
              <a:spLocks noChangeArrowheads="1"/>
            </p:cNvSpPr>
            <p:nvPr/>
          </p:nvSpPr>
          <p:spPr bwMode="auto">
            <a:xfrm>
              <a:off x="3111501" y="33464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7.00E+02</a:t>
              </a:r>
              <a:endParaRPr lang="en-US" altLang="en-US"/>
            </a:p>
          </p:txBody>
        </p:sp>
        <p:sp>
          <p:nvSpPr>
            <p:cNvPr id="60464" name="Rectangle 48"/>
            <p:cNvSpPr>
              <a:spLocks noChangeArrowheads="1"/>
            </p:cNvSpPr>
            <p:nvPr/>
          </p:nvSpPr>
          <p:spPr bwMode="auto">
            <a:xfrm>
              <a:off x="3111501" y="3046413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8.00E+02</a:t>
              </a:r>
              <a:endParaRPr lang="en-US" altLang="en-US"/>
            </a:p>
          </p:txBody>
        </p:sp>
        <p:sp>
          <p:nvSpPr>
            <p:cNvPr id="60465" name="Rectangle 49"/>
            <p:cNvSpPr>
              <a:spLocks noChangeArrowheads="1"/>
            </p:cNvSpPr>
            <p:nvPr/>
          </p:nvSpPr>
          <p:spPr bwMode="auto">
            <a:xfrm>
              <a:off x="3111501" y="27559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9.00E+02</a:t>
              </a:r>
              <a:endParaRPr lang="en-US" altLang="en-US"/>
            </a:p>
          </p:txBody>
        </p:sp>
        <p:sp>
          <p:nvSpPr>
            <p:cNvPr id="60466" name="Rectangle 50"/>
            <p:cNvSpPr>
              <a:spLocks noChangeArrowheads="1"/>
            </p:cNvSpPr>
            <p:nvPr/>
          </p:nvSpPr>
          <p:spPr bwMode="auto">
            <a:xfrm>
              <a:off x="3111501" y="24638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1.00E+03</a:t>
              </a:r>
              <a:endParaRPr lang="en-US" altLang="en-US"/>
            </a:p>
          </p:txBody>
        </p:sp>
        <p:sp>
          <p:nvSpPr>
            <p:cNvPr id="60467" name="Rectangle 51"/>
            <p:cNvSpPr>
              <a:spLocks noChangeArrowheads="1"/>
            </p:cNvSpPr>
            <p:nvPr/>
          </p:nvSpPr>
          <p:spPr bwMode="auto">
            <a:xfrm>
              <a:off x="44100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60468" name="Rectangle 52"/>
            <p:cNvSpPr>
              <a:spLocks noChangeArrowheads="1"/>
            </p:cNvSpPr>
            <p:nvPr/>
          </p:nvSpPr>
          <p:spPr bwMode="auto">
            <a:xfrm>
              <a:off x="5365750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</a:t>
              </a:r>
              <a:endParaRPr lang="en-US" altLang="en-US"/>
            </a:p>
          </p:txBody>
        </p:sp>
        <p:sp>
          <p:nvSpPr>
            <p:cNvPr id="60469" name="Rectangle 53"/>
            <p:cNvSpPr>
              <a:spLocks noChangeArrowheads="1"/>
            </p:cNvSpPr>
            <p:nvPr/>
          </p:nvSpPr>
          <p:spPr bwMode="auto">
            <a:xfrm>
              <a:off x="63103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</a:t>
              </a:r>
              <a:endParaRPr lang="en-US" altLang="en-US"/>
            </a:p>
          </p:txBody>
        </p:sp>
        <p:sp>
          <p:nvSpPr>
            <p:cNvPr id="60470" name="Rectangle 54"/>
            <p:cNvSpPr>
              <a:spLocks noChangeArrowheads="1"/>
            </p:cNvSpPr>
            <p:nvPr/>
          </p:nvSpPr>
          <p:spPr bwMode="auto">
            <a:xfrm>
              <a:off x="72675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</a:t>
              </a:r>
              <a:endParaRPr lang="en-US" altLang="en-US"/>
            </a:p>
          </p:txBody>
        </p:sp>
        <p:sp>
          <p:nvSpPr>
            <p:cNvPr id="60471" name="Rectangle 55"/>
            <p:cNvSpPr>
              <a:spLocks noChangeArrowheads="1"/>
            </p:cNvSpPr>
            <p:nvPr/>
          </p:nvSpPr>
          <p:spPr bwMode="auto">
            <a:xfrm>
              <a:off x="8212138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</a:t>
              </a:r>
              <a:endParaRPr lang="en-US" altLang="en-US"/>
            </a:p>
          </p:txBody>
        </p:sp>
        <p:sp>
          <p:nvSpPr>
            <p:cNvPr id="60472" name="Rectangle 56"/>
            <p:cNvSpPr>
              <a:spLocks noChangeArrowheads="1"/>
            </p:cNvSpPr>
            <p:nvPr/>
          </p:nvSpPr>
          <p:spPr bwMode="auto">
            <a:xfrm>
              <a:off x="91678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</a:t>
              </a:r>
              <a:endParaRPr lang="en-US" altLang="en-US"/>
            </a:p>
          </p:txBody>
        </p:sp>
        <p:sp>
          <p:nvSpPr>
            <p:cNvPr id="60474" name="Text Box 59"/>
            <p:cNvSpPr txBox="1">
              <a:spLocks noChangeArrowheads="1"/>
            </p:cNvSpPr>
            <p:nvPr/>
          </p:nvSpPr>
          <p:spPr bwMode="auto">
            <a:xfrm>
              <a:off x="6608763" y="54895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k</a:t>
              </a:r>
            </a:p>
          </p:txBody>
        </p:sp>
        <p:sp>
          <p:nvSpPr>
            <p:cNvPr id="60475" name="Text Box 60"/>
            <p:cNvSpPr txBox="1">
              <a:spLocks noChangeArrowheads="1"/>
            </p:cNvSpPr>
            <p:nvPr/>
          </p:nvSpPr>
          <p:spPr bwMode="auto">
            <a:xfrm rot="-5400000">
              <a:off x="1432828" y="3783163"/>
              <a:ext cx="273504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Objective Function</a:t>
              </a:r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52809C26-769F-91B5-DCC1-D261F7A49836}"/>
              </a:ext>
            </a:extLst>
          </p:cNvPr>
          <p:cNvSpPr txBox="1">
            <a:spLocks noChangeArrowheads="1"/>
          </p:cNvSpPr>
          <p:nvPr/>
        </p:nvSpPr>
        <p:spPr>
          <a:xfrm>
            <a:off x="1270103" y="137041"/>
            <a:ext cx="8228013" cy="140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dirty="0"/>
              <a:t>Optimal Number of Clusters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908FB20-F236-5EE8-7962-32B890BCA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193399"/>
              </p:ext>
            </p:extLst>
          </p:nvPr>
        </p:nvGraphicFramePr>
        <p:xfrm>
          <a:off x="8249459" y="595040"/>
          <a:ext cx="3629544" cy="6011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048120" imgH="5048280" progId="">
                  <p:embed/>
                </p:oleObj>
              </mc:Choice>
              <mc:Fallback>
                <p:oleObj name="PBrush" r:id="rId3" imgW="3048120" imgH="50482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8706A8B-DEF6-38E8-9DFD-1A9D8311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49459" y="595040"/>
                        <a:ext cx="3629544" cy="6011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59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BA9703B-2222-A568-4209-364D466C06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1822450"/>
          <a:ext cx="7426954" cy="285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8261280" imgH="3174840" progId="">
                  <p:embed/>
                </p:oleObj>
              </mc:Choice>
              <mc:Fallback>
                <p:oleObj name="PBrush" r:id="rId2" imgW="8261280" imgH="3174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BA9703B-2222-A568-4209-364D466C06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2750" y="1822450"/>
                        <a:ext cx="7426954" cy="285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D2DEEF-3836-E649-F1BC-DD50365CA02C}"/>
              </a:ext>
            </a:extLst>
          </p:cNvPr>
          <p:cNvSpPr txBox="1"/>
          <p:nvPr/>
        </p:nvSpPr>
        <p:spPr>
          <a:xfrm>
            <a:off x="1222513" y="620688"/>
            <a:ext cx="10098157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Problems with Distance-based Algorithms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753C7-CED5-9D21-ECE1-83BC4443E2E8}"/>
              </a:ext>
            </a:extLst>
          </p:cNvPr>
          <p:cNvSpPr txBox="1"/>
          <p:nvPr/>
        </p:nvSpPr>
        <p:spPr>
          <a:xfrm>
            <a:off x="1222513" y="5151388"/>
            <a:ext cx="1074088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different cluster radius</a:t>
            </a:r>
          </a:p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non-convex shape</a:t>
            </a:r>
          </a:p>
          <a:p>
            <a:endParaRPr lang="en-US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BB8C4A3-828B-469F-D955-BA0A97B2D1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12427" y="1741632"/>
          <a:ext cx="2085798" cy="2929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784680" imgH="5315040" progId="">
                  <p:embed/>
                </p:oleObj>
              </mc:Choice>
              <mc:Fallback>
                <p:oleObj name="PBrush" r:id="rId4" imgW="3784680" imgH="53150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BB8C4A3-828B-469F-D955-BA0A97B2D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2427" y="1741632"/>
                        <a:ext cx="2085798" cy="2929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194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84E-BBA6-91C3-3D66-B99FC5A82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Density-based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60E09-9587-DB9F-933A-7B827EB3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945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C00000"/>
                </a:solidFill>
              </a:rPr>
              <a:t>Density-based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grid-based</a:t>
            </a:r>
            <a:r>
              <a:rPr lang="en-US" dirty="0"/>
              <a:t> methods try to explore the data space at high levels of granularity. </a:t>
            </a:r>
          </a:p>
          <a:p>
            <a:pPr marL="0" indent="0">
              <a:buNone/>
            </a:pPr>
            <a:r>
              <a:rPr lang="en-US" dirty="0"/>
              <a:t>• The density at any particular point in the data space is defined either in terms of the </a:t>
            </a:r>
            <a:r>
              <a:rPr lang="en-US" dirty="0">
                <a:solidFill>
                  <a:srgbClr val="C00000"/>
                </a:solidFill>
              </a:rPr>
              <a:t>number of data points </a:t>
            </a:r>
            <a:r>
              <a:rPr lang="en-US" dirty="0"/>
              <a:t>in a pre-specified volume of its locality or in terms of a smoother kernel density estimate </a:t>
            </a:r>
          </a:p>
          <a:p>
            <a:pPr marL="0" indent="0">
              <a:buNone/>
            </a:pPr>
            <a:r>
              <a:rPr lang="en-US" dirty="0"/>
              <a:t>• Grid-based methods are a specific class of density-based methods in which the </a:t>
            </a:r>
            <a:r>
              <a:rPr lang="en-US" dirty="0">
                <a:solidFill>
                  <a:srgbClr val="FF0000"/>
                </a:solidFill>
              </a:rPr>
              <a:t>individual regions </a:t>
            </a:r>
            <a:r>
              <a:rPr lang="en-US" dirty="0"/>
              <a:t>of the data space which are explored are formed into a grid-like structure. </a:t>
            </a:r>
          </a:p>
          <a:p>
            <a:pPr marL="0" indent="0">
              <a:buNone/>
            </a:pPr>
            <a:r>
              <a:rPr lang="en-US" dirty="0"/>
              <a:t>• Grid-like structures are often particularly convenient because of greater ease in putting together the different </a:t>
            </a:r>
            <a:r>
              <a:rPr lang="en-US" dirty="0">
                <a:solidFill>
                  <a:srgbClr val="FF0000"/>
                </a:solidFill>
              </a:rPr>
              <a:t>dense blocks </a:t>
            </a:r>
            <a:r>
              <a:rPr lang="en-US" dirty="0"/>
              <a:t>in the postprocessing phase. </a:t>
            </a:r>
          </a:p>
          <a:p>
            <a:pPr marL="0" indent="0">
              <a:buNone/>
            </a:pPr>
            <a:r>
              <a:rPr lang="en-US" dirty="0"/>
              <a:t>• Such grid-like methods can also be used in the context of </a:t>
            </a:r>
            <a:r>
              <a:rPr lang="en-US" dirty="0">
                <a:solidFill>
                  <a:srgbClr val="FF0000"/>
                </a:solidFill>
              </a:rPr>
              <a:t>high-dimensional</a:t>
            </a:r>
            <a:r>
              <a:rPr lang="en-US" dirty="0"/>
              <a:t> methods, since the lower dimensional grids define clusters on subsets of dimension</a:t>
            </a:r>
          </a:p>
        </p:txBody>
      </p:sp>
    </p:spTree>
    <p:extLst>
      <p:ext uri="{BB962C8B-B14F-4D97-AF65-F5344CB8AC3E}">
        <p14:creationId xmlns:p14="http://schemas.microsoft.com/office/powerpoint/2010/main" val="4038817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524000" y="0"/>
            <a:ext cx="9144000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3600" dirty="0">
                <a:latin typeface="+mj-lt"/>
              </a:rPr>
              <a:t>    </a:t>
            </a:r>
            <a:r>
              <a:rPr lang="en-US" sz="3600" dirty="0">
                <a:latin typeface="+mj-lt"/>
              </a:rPr>
              <a:t>Dataset with clear cluster structures</a:t>
            </a:r>
            <a:endParaRPr lang="en-US" sz="3400" dirty="0">
              <a:latin typeface="+mj-lt"/>
            </a:endParaRP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7096132" y="2971794"/>
            <a:ext cx="3214710" cy="91441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r>
              <a:rPr lang="en-US" dirty="0">
                <a:solidFill>
                  <a:srgbClr val="FF0000"/>
                </a:solidFill>
                <a:latin typeface="+mj-lt"/>
              </a:rPr>
              <a:t>    There are 3 cluster structure in this example</a:t>
            </a:r>
            <a:endParaRPr lang="de-DE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8" name="Picture 7" descr="16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34" y="1643051"/>
            <a:ext cx="5072098" cy="4635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CEFC30-8D56-E04B-072E-0F12627E9F38}"/>
              </a:ext>
            </a:extLst>
          </p:cNvPr>
          <p:cNvSpPr txBox="1"/>
          <p:nvPr/>
        </p:nvSpPr>
        <p:spPr>
          <a:xfrm>
            <a:off x="1000125" y="1549800"/>
            <a:ext cx="134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ED657-303A-3BD9-A699-493E14DF1347}"/>
              </a:ext>
            </a:extLst>
          </p:cNvPr>
          <p:cNvSpPr txBox="1"/>
          <p:nvPr/>
        </p:nvSpPr>
        <p:spPr>
          <a:xfrm>
            <a:off x="6579394" y="6183093"/>
            <a:ext cx="1193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B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C9FD989-3CB9-FD53-A6F4-91DB63F3D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120311"/>
              </p:ext>
            </p:extLst>
          </p:nvPr>
        </p:nvGraphicFramePr>
        <p:xfrm>
          <a:off x="6175339" y="3088640"/>
          <a:ext cx="6016661" cy="346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400640" imgH="1987560" progId="">
                  <p:embed/>
                </p:oleObj>
              </mc:Choice>
              <mc:Fallback>
                <p:oleObj name="PBrush" r:id="rId3" imgW="4400640" imgH="1987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5339" y="3088640"/>
                        <a:ext cx="6016661" cy="3464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81666" name="Text Box 2"/>
          <p:cNvSpPr txBox="1">
            <a:spLocks noChangeArrowheads="1"/>
          </p:cNvSpPr>
          <p:nvPr/>
        </p:nvSpPr>
        <p:spPr bwMode="auto">
          <a:xfrm>
            <a:off x="3423806" y="171451"/>
            <a:ext cx="53158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Hierarchical Clustering</a:t>
            </a:r>
          </a:p>
        </p:txBody>
      </p:sp>
      <p:sp>
        <p:nvSpPr>
          <p:cNvPr id="881667" name="Text Box 3"/>
          <p:cNvSpPr txBox="1">
            <a:spLocks noChangeArrowheads="1"/>
          </p:cNvSpPr>
          <p:nvPr/>
        </p:nvSpPr>
        <p:spPr bwMode="auto">
          <a:xfrm>
            <a:off x="338729" y="807124"/>
            <a:ext cx="6956152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400" dirty="0">
                <a:latin typeface="Arial Narrow" pitchFamily="34" charset="0"/>
              </a:rPr>
              <a:t>  </a:t>
            </a:r>
          </a:p>
          <a:p>
            <a:r>
              <a:rPr lang="en-US" altLang="en-US" sz="2400" dirty="0">
                <a:latin typeface="Arial Narrow" pitchFamily="34" charset="0"/>
              </a:rPr>
              <a:t>Hierarchical clustering is a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nested</a:t>
            </a:r>
            <a:r>
              <a:rPr lang="en-US" altLang="en-US" sz="2400" dirty="0">
                <a:latin typeface="Arial Narrow" pitchFamily="34" charset="0"/>
              </a:rPr>
              <a:t> sequence of partitions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Agglomerative</a:t>
            </a:r>
            <a:r>
              <a:rPr lang="en-US" altLang="en-US" sz="2400" dirty="0">
                <a:latin typeface="Arial Narrow" pitchFamily="34" charset="0"/>
              </a:rPr>
              <a:t> (Bottom Up):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Places each object in its own cluster and gradually merge the  atomic clusters into larger and larger clusters.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Divisive</a:t>
            </a:r>
            <a:r>
              <a:rPr lang="en-US" altLang="en-US" sz="2400" dirty="0">
                <a:latin typeface="Arial Narrow" pitchFamily="34" charset="0"/>
              </a:rPr>
              <a:t> (Top-down):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Start with all objects in one cluster and subdivide </a:t>
            </a:r>
          </a:p>
          <a:p>
            <a:r>
              <a:rPr lang="en-US" altLang="en-US" sz="2400" dirty="0">
                <a:latin typeface="Arial Narrow" pitchFamily="34" charset="0"/>
              </a:rPr>
              <a:t>       into smaller clusters. </a:t>
            </a:r>
          </a:p>
          <a:p>
            <a:endParaRPr lang="en-US" altLang="en-US" sz="2400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55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218" name="Text Box 2"/>
          <p:cNvSpPr txBox="1">
            <a:spLocks noChangeArrowheads="1"/>
          </p:cNvSpPr>
          <p:nvPr/>
        </p:nvSpPr>
        <p:spPr bwMode="auto">
          <a:xfrm>
            <a:off x="3265949" y="171451"/>
            <a:ext cx="562359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Methods</a:t>
            </a:r>
          </a:p>
        </p:txBody>
      </p:sp>
      <p:sp>
        <p:nvSpPr>
          <p:cNvPr id="1033219" name="Text Box 3"/>
          <p:cNvSpPr txBox="1">
            <a:spLocks noChangeArrowheads="1"/>
          </p:cNvSpPr>
          <p:nvPr/>
        </p:nvSpPr>
        <p:spPr bwMode="auto">
          <a:xfrm>
            <a:off x="1828800" y="1203325"/>
            <a:ext cx="965091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>
                <a:latin typeface="Tahoma" pitchFamily="34" charset="0"/>
              </a:rPr>
              <a:t>  </a:t>
            </a:r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Start with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a partition 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P of the data in which each sample is in its own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singleton cluster.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At each stage, two clusters are chosen from P and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merged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, forming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a new partition P’.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pair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which is merged is the one which gives the highest resulting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likelihood (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less intra-cluster distance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).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process is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greedy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. The best choice at a certain stage (local optimal) does not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necessarily develop into the best global result.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141217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Text Box 3"/>
          <p:cNvSpPr txBox="1">
            <a:spLocks noChangeArrowheads="1"/>
          </p:cNvSpPr>
          <p:nvPr/>
        </p:nvSpPr>
        <p:spPr bwMode="auto">
          <a:xfrm>
            <a:off x="928687" y="1400621"/>
            <a:ext cx="10639425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>
              <a:buFontTx/>
              <a:buChar char="•"/>
              <a:defRPr/>
            </a:pPr>
            <a:r>
              <a:rPr lang="en-US" altLang="en-US" sz="2000" b="1" dirty="0"/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Single</a:t>
            </a:r>
            <a:r>
              <a:rPr kumimoji="1" lang="en-US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elvetica" pitchFamily="-111" charset="0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(nearest neighbor): In this method the distance between two clusters is determined by the distance of the two closest objects (nearest neighbors) in the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Complete 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(furthest neighbor): In this method, the distances between clusters are determined by the greatest distance between any two objects in the different clusters (furthest neighbors).</a:t>
            </a:r>
          </a:p>
          <a:p>
            <a:pPr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Average linkage</a:t>
            </a:r>
            <a:r>
              <a:rPr lang="en-US" altLang="en-US" sz="1800" dirty="0">
                <a:latin typeface="Tahoma" pitchFamily="34" charset="0"/>
                <a:ea typeface="+mn-ea"/>
              </a:rPr>
              <a:t>: In this method, the distance between two clusters is calculated as the average distance between all pairs of objects in the two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 Other distances </a:t>
            </a:r>
            <a:r>
              <a:rPr lang="en-US" altLang="en-US" sz="1800" dirty="0">
                <a:latin typeface="Tahoma" pitchFamily="34" charset="0"/>
                <a:ea typeface="+mn-ea"/>
              </a:rPr>
              <a:t>e.g., Ward linkage</a:t>
            </a:r>
          </a:p>
          <a:p>
            <a:pPr>
              <a:buFontTx/>
              <a:buChar char="•"/>
              <a:defRPr/>
            </a:pPr>
            <a:endParaRPr lang="en-US" altLang="en-US" sz="18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F0D347E-FCC5-400D-A866-4321CF8F10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57425" y="328612"/>
            <a:ext cx="7981950" cy="838200"/>
          </a:xfrm>
        </p:spPr>
        <p:txBody>
          <a:bodyPr vert="horz" lIns="92075" tIns="46038" rIns="92075" bIns="46038" rtlCol="0" anchor="ctr">
            <a:normAutofit/>
          </a:bodyPr>
          <a:lstStyle/>
          <a:p>
            <a:pPr eaLnBrk="1" hangingPunct="1"/>
            <a:r>
              <a:rPr lang="en-US" altLang="zh-CN" dirty="0">
                <a:solidFill>
                  <a:srgbClr val="003300"/>
                </a:solidFill>
                <a:ea typeface="+mn-ea"/>
                <a:cs typeface="+mn-cs"/>
                <a:sym typeface="Symbol" charset="0"/>
              </a:rPr>
              <a:t>Distance between Clusters</a:t>
            </a:r>
            <a:endParaRPr lang="en-US" altLang="zh-CN" dirty="0">
              <a:solidFill>
                <a:srgbClr val="003300"/>
              </a:solidFill>
              <a:ea typeface="+mn-ea"/>
              <a:cs typeface="+mn-cs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6FDC8E-A988-6392-7684-598BAE1CA9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331480"/>
              </p:ext>
            </p:extLst>
          </p:nvPr>
        </p:nvGraphicFramePr>
        <p:xfrm>
          <a:off x="1466850" y="4570720"/>
          <a:ext cx="9258300" cy="214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2153960" imgH="2819520" progId="">
                  <p:embed/>
                </p:oleObj>
              </mc:Choice>
              <mc:Fallback>
                <p:oleObj name="PBrush" r:id="rId2" imgW="12153960" imgH="2819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66850" y="4570720"/>
                        <a:ext cx="9258300" cy="214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335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1375-83DE-BEEC-9BDC-0D0F9933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Example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8410D-7B0F-2537-3CC5-A409C456C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114137"/>
              </p:ext>
            </p:extLst>
          </p:nvPr>
        </p:nvGraphicFramePr>
        <p:xfrm>
          <a:off x="282764" y="1943100"/>
          <a:ext cx="3978086" cy="163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2764" y="1943100"/>
                        <a:ext cx="3978086" cy="163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F3A3206-AAC4-5C8E-8538-BB0145E26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461370"/>
              </p:ext>
            </p:extLst>
          </p:nvPr>
        </p:nvGraphicFramePr>
        <p:xfrm>
          <a:off x="4594224" y="1943100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94224" y="1943100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DAB9151-B3CE-B878-F13D-06BDBF80A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442136"/>
              </p:ext>
            </p:extLst>
          </p:nvPr>
        </p:nvGraphicFramePr>
        <p:xfrm>
          <a:off x="4594224" y="4189413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079960" imgH="1111320" progId="">
                  <p:embed/>
                </p:oleObj>
              </mc:Choice>
              <mc:Fallback>
                <p:oleObj name="PBrush" r:id="rId6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4224" y="4189413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5898F95-0E82-D139-3545-F9B6AA1DC411}"/>
              </a:ext>
            </a:extLst>
          </p:cNvPr>
          <p:cNvSpPr txBox="1"/>
          <p:nvPr/>
        </p:nvSpPr>
        <p:spPr>
          <a:xfrm>
            <a:off x="2933700" y="4481315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ea typeface="+mn-ea"/>
              </a:rPr>
              <a:t>Merge 3, 4 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FCAD7FB-30E5-9E8B-D4D9-CF5859593B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897427"/>
              </p:ext>
            </p:extLst>
          </p:nvPr>
        </p:nvGraphicFramePr>
        <p:xfrm>
          <a:off x="1484407" y="4187826"/>
          <a:ext cx="787400" cy="1960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8440" imgH="743040" progId="">
                  <p:embed/>
                </p:oleObj>
              </mc:Choice>
              <mc:Fallback>
                <p:oleObj name="PBrush" r:id="rId8" imgW="2984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84407" y="4187826"/>
                        <a:ext cx="787400" cy="1960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Left 4">
            <a:extLst>
              <a:ext uri="{FF2B5EF4-FFF2-40B4-BE49-F238E27FC236}">
                <a16:creationId xmlns:a16="http://schemas.microsoft.com/office/drawing/2014/main" id="{F7B376CB-0581-38D2-47B3-83DA822B689A}"/>
              </a:ext>
            </a:extLst>
          </p:cNvPr>
          <p:cNvSpPr/>
          <p:nvPr/>
        </p:nvSpPr>
        <p:spPr>
          <a:xfrm>
            <a:off x="2389822" y="470261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C6F31A-FD79-41D9-FC8A-64E557C26106}"/>
              </a:ext>
            </a:extLst>
          </p:cNvPr>
          <p:cNvSpPr/>
          <p:nvPr/>
        </p:nvSpPr>
        <p:spPr>
          <a:xfrm>
            <a:off x="9408160" y="521462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32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E4213-90CC-4192-F509-35BD732BA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020246"/>
              </p:ext>
            </p:extLst>
          </p:nvPr>
        </p:nvGraphicFramePr>
        <p:xfrm>
          <a:off x="113476" y="544695"/>
          <a:ext cx="4020374" cy="1647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3476" y="544695"/>
                        <a:ext cx="4020374" cy="1647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177C08E-F6CE-4FAC-08C2-33EC101068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12328"/>
              </p:ext>
            </p:extLst>
          </p:nvPr>
        </p:nvGraphicFramePr>
        <p:xfrm>
          <a:off x="4572000" y="568377"/>
          <a:ext cx="7424055" cy="162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568377"/>
                        <a:ext cx="7424055" cy="162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701525-201A-44E0-79B2-B55483A91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745256"/>
              </p:ext>
            </p:extLst>
          </p:nvPr>
        </p:nvGraphicFramePr>
        <p:xfrm>
          <a:off x="4572000" y="2604129"/>
          <a:ext cx="4640423" cy="4122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3530520" imgH="3137040" progId="">
                  <p:embed/>
                </p:oleObj>
              </mc:Choice>
              <mc:Fallback>
                <p:oleObj name="PBrush" r:id="rId6" imgW="3530520" imgH="3137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0" y="2604129"/>
                        <a:ext cx="4640423" cy="4122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CBD7BEB-115D-09D8-6BAD-8490AA4E5EAB}"/>
              </a:ext>
            </a:extLst>
          </p:cNvPr>
          <p:cNvSpPr txBox="1"/>
          <p:nvPr/>
        </p:nvSpPr>
        <p:spPr>
          <a:xfrm>
            <a:off x="2979576" y="301865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573E82-502E-146E-568B-EC3D9F035D7B}"/>
              </a:ext>
            </a:extLst>
          </p:cNvPr>
          <p:cNvSpPr txBox="1"/>
          <p:nvPr/>
        </p:nvSpPr>
        <p:spPr>
          <a:xfrm>
            <a:off x="2979577" y="411950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21257-F29F-E913-9F95-7C58D4342378}"/>
              </a:ext>
            </a:extLst>
          </p:cNvPr>
          <p:cNvSpPr txBox="1"/>
          <p:nvPr/>
        </p:nvSpPr>
        <p:spPr>
          <a:xfrm>
            <a:off x="2877939" y="585206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B75FCFD-1E10-DEE7-C355-A0195B93B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30447"/>
              </p:ext>
            </p:extLst>
          </p:nvPr>
        </p:nvGraphicFramePr>
        <p:xfrm>
          <a:off x="1083788" y="3853661"/>
          <a:ext cx="793750" cy="17173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349200" imgH="755640" progId="">
                  <p:embed/>
                </p:oleObj>
              </mc:Choice>
              <mc:Fallback>
                <p:oleObj name="PBrush" r:id="rId8" imgW="349200" imgH="755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3788" y="3853661"/>
                        <a:ext cx="793750" cy="17173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8A87DF52-7E7D-7630-F8B8-A7CA4EEAF91C}"/>
              </a:ext>
            </a:extLst>
          </p:cNvPr>
          <p:cNvSpPr/>
          <p:nvPr/>
        </p:nvSpPr>
        <p:spPr>
          <a:xfrm>
            <a:off x="2274809" y="420435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06B213-2A06-5BE8-C80A-1B7EA4BF6205}"/>
              </a:ext>
            </a:extLst>
          </p:cNvPr>
          <p:cNvSpPr/>
          <p:nvPr/>
        </p:nvSpPr>
        <p:spPr>
          <a:xfrm>
            <a:off x="5964951" y="4480827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95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60C5992-AB5F-E20B-EC83-8563EB3FF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87535"/>
              </p:ext>
            </p:extLst>
          </p:nvPr>
        </p:nvGraphicFramePr>
        <p:xfrm>
          <a:off x="301182" y="477837"/>
          <a:ext cx="4108893" cy="1683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1182" y="477837"/>
                        <a:ext cx="4108893" cy="16839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F99C5C-6DD2-90CE-E4E5-3DF612158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584309"/>
              </p:ext>
            </p:extLst>
          </p:nvPr>
        </p:nvGraphicFramePr>
        <p:xfrm>
          <a:off x="4675068" y="487179"/>
          <a:ext cx="6413738" cy="16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4280040" imgH="1111320" progId="">
                  <p:embed/>
                </p:oleObj>
              </mc:Choice>
              <mc:Fallback>
                <p:oleObj name="PBrush" r:id="rId4" imgW="428004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5068" y="487179"/>
                        <a:ext cx="6413738" cy="16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5844100-E634-9203-1EEC-0F9BFE8DA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606474"/>
              </p:ext>
            </p:extLst>
          </p:nvPr>
        </p:nvGraphicFramePr>
        <p:xfrm>
          <a:off x="4675068" y="2739294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933640" imgH="743040" progId="">
                  <p:embed/>
                </p:oleObj>
              </mc:Choice>
              <mc:Fallback>
                <p:oleObj name="PBrush" r:id="rId6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75068" y="2739294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BF7DAFB-D67D-7F84-4136-C08EEBD0B5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426670"/>
              </p:ext>
            </p:extLst>
          </p:nvPr>
        </p:nvGraphicFramePr>
        <p:xfrm>
          <a:off x="4675067" y="4080183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33640" imgH="743040" progId="">
                  <p:embed/>
                </p:oleObj>
              </mc:Choice>
              <mc:Fallback>
                <p:oleObj name="PBrush" r:id="rId8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75067" y="4080183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BB3A34F-7DE5-C593-EC80-FF0E648F41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274539"/>
              </p:ext>
            </p:extLst>
          </p:nvPr>
        </p:nvGraphicFramePr>
        <p:xfrm>
          <a:off x="4675066" y="5455876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0" imgW="2933640" imgH="743040" progId="">
                  <p:embed/>
                </p:oleObj>
              </mc:Choice>
              <mc:Fallback>
                <p:oleObj name="PBrush" r:id="rId10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75066" y="5455876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FCFDA89-2C32-554A-9363-F63B0F6B39C0}"/>
              </a:ext>
            </a:extLst>
          </p:cNvPr>
          <p:cNvSpPr txBox="1"/>
          <p:nvPr/>
        </p:nvSpPr>
        <p:spPr>
          <a:xfrm>
            <a:off x="3285488" y="3169295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5F0D-34EE-9F1E-DFC2-E0E581337965}"/>
              </a:ext>
            </a:extLst>
          </p:cNvPr>
          <p:cNvSpPr txBox="1"/>
          <p:nvPr/>
        </p:nvSpPr>
        <p:spPr>
          <a:xfrm>
            <a:off x="3285489" y="4200317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2, 3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4385DD-650B-824F-45E3-8379C16DADAE}"/>
              </a:ext>
            </a:extLst>
          </p:cNvPr>
          <p:cNvSpPr txBox="1"/>
          <p:nvPr/>
        </p:nvSpPr>
        <p:spPr>
          <a:xfrm>
            <a:off x="3121475" y="574749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845817-3E88-C5C3-D173-4616C42659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47550"/>
              </p:ext>
            </p:extLst>
          </p:nvPr>
        </p:nvGraphicFramePr>
        <p:xfrm>
          <a:off x="326205" y="4232583"/>
          <a:ext cx="2724150" cy="1265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2" imgW="1695600" imgH="787320" progId="">
                  <p:embed/>
                </p:oleObj>
              </mc:Choice>
              <mc:Fallback>
                <p:oleObj name="PBrush" r:id="rId12" imgW="169560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6205" y="4232583"/>
                        <a:ext cx="2724150" cy="1265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F4FD2051-CBF8-59F3-1AF1-630A120975C2}"/>
              </a:ext>
            </a:extLst>
          </p:cNvPr>
          <p:cNvSpPr/>
          <p:nvPr/>
        </p:nvSpPr>
        <p:spPr>
          <a:xfrm>
            <a:off x="2798325" y="4279871"/>
            <a:ext cx="161175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7465D0-33EF-C94D-4087-05443C943EDF}"/>
              </a:ext>
            </a:extLst>
          </p:cNvPr>
          <p:cNvSpPr/>
          <p:nvPr/>
        </p:nvSpPr>
        <p:spPr>
          <a:xfrm>
            <a:off x="7152640" y="478787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81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55A9-C584-8B06-D36A-AE1985A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E738C-78BE-3F3F-DF62-28EA2E55261F}"/>
              </a:ext>
            </a:extLst>
          </p:cNvPr>
          <p:cNvSpPr txBox="1"/>
          <p:nvPr/>
        </p:nvSpPr>
        <p:spPr>
          <a:xfrm>
            <a:off x="1038224" y="1690688"/>
            <a:ext cx="107156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1: Consider all objects in one cluster.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Repeat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2: Spilt the cluster into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 (Hyper-parameter) clusters using any </a:t>
            </a:r>
            <a:r>
              <a:rPr lang="en-US" sz="2400" dirty="0">
                <a:solidFill>
                  <a:srgbClr val="C00000"/>
                </a:solidFill>
              </a:rPr>
              <a:t>flat-clustering</a:t>
            </a:r>
            <a:r>
              <a:rPr lang="en-US" sz="2400" dirty="0"/>
              <a:t> method (e.g., k-means).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3: Selects a cluster with the biggest sum of </a:t>
            </a:r>
            <a:r>
              <a:rPr lang="en-US" sz="2400" dirty="0">
                <a:solidFill>
                  <a:srgbClr val="C00000"/>
                </a:solidFill>
              </a:rPr>
              <a:t>inter-cluster distances </a:t>
            </a:r>
            <a:r>
              <a:rPr lang="en-US" sz="2400" dirty="0"/>
              <a:t>based on some distance metric such as Euclidean distance. </a:t>
            </a:r>
          </a:p>
          <a:p>
            <a:endParaRPr lang="en-US" sz="2400" dirty="0"/>
          </a:p>
          <a:p>
            <a:r>
              <a:rPr lang="en-US" sz="2400" dirty="0"/>
              <a:t>Until </a:t>
            </a:r>
            <a:r>
              <a:rPr lang="en-US" sz="2400" dirty="0">
                <a:solidFill>
                  <a:srgbClr val="C00000"/>
                </a:solidFill>
              </a:rPr>
              <a:t>each data point</a:t>
            </a:r>
            <a:r>
              <a:rPr lang="en-US" sz="2400" dirty="0"/>
              <a:t> forms its own cluster.</a:t>
            </a:r>
          </a:p>
        </p:txBody>
      </p:sp>
      <p:pic>
        <p:nvPicPr>
          <p:cNvPr id="6" name="Picture 5" descr="A diagram of a step-down&#10;&#10;Description automatically generated">
            <a:extLst>
              <a:ext uri="{FF2B5EF4-FFF2-40B4-BE49-F238E27FC236}">
                <a16:creationId xmlns:a16="http://schemas.microsoft.com/office/drawing/2014/main" id="{0AA2696D-FBA0-24EC-97C4-29081B7F3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271" y="4429125"/>
            <a:ext cx="3650428" cy="237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0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3302-C5BC-2141-053C-157D7BB4F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Hierarchical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339B-FEA4-FDF1-5A7C-8205276632CE}"/>
              </a:ext>
            </a:extLst>
          </p:cNvPr>
          <p:cNvSpPr txBox="1"/>
          <p:nvPr/>
        </p:nvSpPr>
        <p:spPr>
          <a:xfrm>
            <a:off x="1016000" y="1903214"/>
            <a:ext cx="1019048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Elbow Method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Use the turning point in the curve of SSE / Sum of Square Distance  against the number of clusters</a:t>
            </a: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marL="0" lvl="1"/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Cluster Validity Approach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Test different levels (cuts) of three with Cluster Validity metrics to find out which one produces the best results </a:t>
            </a:r>
          </a:p>
          <a:p>
            <a:r>
              <a:rPr lang="en-US" sz="18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378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34E18-C80C-4C58-FE0B-1E38A7D5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</a:t>
            </a:r>
            <a:r>
              <a:rPr lang="en-US" dirty="0"/>
              <a:t>luster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3C83D-80A0-E9FD-5D77-8BDC8544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Minimize within cluster distance</a:t>
            </a:r>
          </a:p>
          <a:p>
            <a:pPr marL="0" indent="0">
              <a:buNone/>
            </a:pPr>
            <a:r>
              <a:rPr lang="en-US" dirty="0"/>
              <a:t>Maximize between cluster distance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4438EA8-4B98-A40E-1343-6814EDAA3D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7434" y="2713831"/>
          <a:ext cx="6946900" cy="387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46920" imgH="3879720" progId="">
                  <p:embed/>
                </p:oleObj>
              </mc:Choice>
              <mc:Fallback>
                <p:oleObj name="PBrush" r:id="rId2" imgW="6946920" imgH="387972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4438EA8-4B98-A40E-1343-6814EDAA3D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47434" y="2713831"/>
                        <a:ext cx="6946900" cy="387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2163B2-1413-A61D-0A2F-12483B92C566}"/>
              </a:ext>
            </a:extLst>
          </p:cNvPr>
          <p:cNvSpPr txBox="1"/>
          <p:nvPr/>
        </p:nvSpPr>
        <p:spPr>
          <a:xfrm>
            <a:off x="2814638" y="285293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cohesion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50D71-5405-904A-0CB6-0AACB4F37836}"/>
              </a:ext>
            </a:extLst>
          </p:cNvPr>
          <p:cNvSpPr txBox="1"/>
          <p:nvPr/>
        </p:nvSpPr>
        <p:spPr>
          <a:xfrm>
            <a:off x="7280508" y="252491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separation</a:t>
            </a:r>
          </a:p>
        </p:txBody>
      </p:sp>
    </p:spTree>
    <p:extLst>
      <p:ext uri="{BB962C8B-B14F-4D97-AF65-F5344CB8AC3E}">
        <p14:creationId xmlns:p14="http://schemas.microsoft.com/office/powerpoint/2010/main" val="340159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Measuring Clustering Quality (</a:t>
            </a:r>
            <a:r>
              <a:rPr lang="en-US" sz="4000" dirty="0"/>
              <a:t>validity</a:t>
            </a:r>
            <a:r>
              <a:rPr lang="en-US" altLang="zh-CN" sz="4000" dirty="0"/>
              <a:t>)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1828800" y="1387475"/>
            <a:ext cx="9029700" cy="5105400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External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supervised, employ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not inherent to the dataset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Compare a clustering against prior or expert-specified knowledge (i.e., the ground truth or labels) using certain clustering quality measure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unsupervised,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derived from data itself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Evaluate the goodness of a clustering by considering how well the clusters are separated, and how compact the clusters are, e.g., Sum of Squared Error (SSE) , </a:t>
            </a:r>
            <a:r>
              <a:rPr lang="en-US" sz="2200" dirty="0">
                <a:latin typeface="Tahoma" charset="0"/>
                <a:ea typeface="SimSun" charset="0"/>
              </a:rPr>
              <a:t>Entropy, </a:t>
            </a:r>
            <a:r>
              <a:rPr lang="en-US" altLang="zh-CN" sz="2200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Silhouette coefficient, Dunn's index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solidFill>
                <a:srgbClr val="C00000"/>
              </a:solidFill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Relative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directly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compare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 different clustering, usually those obtained via different </a:t>
            </a:r>
            <a:r>
              <a:rPr lang="en-US" altLang="zh-CN" sz="2200" dirty="0">
                <a:latin typeface="Tahoma" charset="0"/>
                <a:ea typeface="SimSun" charset="0"/>
              </a:rPr>
              <a:t>parameter settings for the same algorithm. </a:t>
            </a:r>
            <a:r>
              <a:rPr lang="en-US" sz="2200" dirty="0">
                <a:latin typeface="Tahoma" charset="0"/>
                <a:ea typeface="SimSun" charset="0"/>
              </a:rPr>
              <a:t>Often an external or internal index is used for this function, e.g., SSE or entropy</a:t>
            </a:r>
            <a:endParaRPr lang="en-US" altLang="zh-CN" sz="2200" dirty="0">
              <a:latin typeface="Tahoma" charset="0"/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45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1C29-698C-E786-CA0A-528E86F7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1EB7C-BED5-1B42-D490-8DAC03CE4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2005012"/>
            <a:ext cx="91249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 Customer </a:t>
            </a:r>
            <a:r>
              <a:rPr lang="en-US" dirty="0">
                <a:solidFill>
                  <a:srgbClr val="FF0000"/>
                </a:solidFill>
              </a:rPr>
              <a:t>Segmentation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Data </a:t>
            </a:r>
            <a:r>
              <a:rPr lang="en-US" dirty="0">
                <a:solidFill>
                  <a:srgbClr val="FF0000"/>
                </a:solidFill>
              </a:rPr>
              <a:t>Summarization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Analysis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representatives</a:t>
            </a:r>
            <a:r>
              <a:rPr lang="en-US" dirty="0"/>
              <a:t> (Labels) for unlabeled data groups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unusual</a:t>
            </a:r>
            <a:r>
              <a:rPr lang="en-US" dirty="0"/>
              <a:t> data points and</a:t>
            </a:r>
            <a:r>
              <a:rPr lang="en-US" dirty="0">
                <a:solidFill>
                  <a:srgbClr val="C00000"/>
                </a:solidFill>
              </a:rPr>
              <a:t> outliers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FF0000"/>
                </a:solidFill>
              </a:rPr>
              <a:t>Community</a:t>
            </a:r>
            <a:r>
              <a:rPr lang="en-US" dirty="0"/>
              <a:t> detection in Network Analysis</a:t>
            </a:r>
          </a:p>
          <a:p>
            <a:pPr eaLnBrk="1" hangingPunct="1"/>
            <a:r>
              <a:rPr lang="en-US" altLang="en-US" dirty="0"/>
              <a:t>Gain insight into the </a:t>
            </a:r>
            <a:r>
              <a:rPr lang="en-US" altLang="en-US" dirty="0">
                <a:solidFill>
                  <a:srgbClr val="FF0000"/>
                </a:solidFill>
              </a:rPr>
              <a:t>structure</a:t>
            </a:r>
            <a:r>
              <a:rPr lang="en-US" altLang="en-US" dirty="0"/>
              <a:t> of the data</a:t>
            </a:r>
          </a:p>
          <a:p>
            <a:r>
              <a:rPr lang="en-US" dirty="0"/>
              <a:t>Other application such as </a:t>
            </a:r>
            <a:r>
              <a:rPr lang="en-US" dirty="0">
                <a:solidFill>
                  <a:srgbClr val="FF0000"/>
                </a:solidFill>
              </a:rPr>
              <a:t>Image Processing</a:t>
            </a:r>
            <a:r>
              <a:rPr lang="en-US" dirty="0"/>
              <a:t>, object detection, noise identification, etc. </a:t>
            </a:r>
          </a:p>
          <a:p>
            <a:pPr marL="0" indent="0" eaLnBrk="1" hangingPunct="1">
              <a:buNone/>
            </a:pP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95B08F9-9B14-C42E-0C78-A3506AEA7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810967"/>
              </p:ext>
            </p:extLst>
          </p:nvPr>
        </p:nvGraphicFramePr>
        <p:xfrm>
          <a:off x="7181850" y="23125"/>
          <a:ext cx="4705349" cy="312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43640" imgH="3676680" progId="">
                  <p:embed/>
                </p:oleObj>
              </mc:Choice>
              <mc:Fallback>
                <p:oleObj name="PBrush" r:id="rId2" imgW="5543640" imgH="3676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81850" y="23125"/>
                        <a:ext cx="4705349" cy="312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056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Measuring Clustering Quality: External Methods 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i="1" dirty="0">
                <a:latin typeface="Tahoma" charset="0"/>
                <a:ea typeface="SimSun" charset="0"/>
                <a:cs typeface="SimSun" charset="0"/>
              </a:rPr>
              <a:t>Quality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is good if it satisfies the following </a:t>
            </a:r>
            <a:r>
              <a:rPr lang="en-US" altLang="zh-CN" sz="2400" b="1" dirty="0">
                <a:latin typeface="Tahoma" charset="0"/>
                <a:ea typeface="SimSun" charset="0"/>
                <a:cs typeface="SimSun" charset="0"/>
              </a:rPr>
              <a:t>five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essential criteria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homogeneity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the purer, the better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completeness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should assign objects belong to the same category in the real-world to the same cluster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putting a heterogeneous object into a pure cluster should be penalized more than putting it into a </a:t>
            </a:r>
            <a:r>
              <a:rPr lang="en-US" altLang="zh-CN" i="1" dirty="0"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(i.e., “other” category)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Small cluster preservation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splitting a small category into pieces is more harmful than splitting a large category into pieces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Meaningfulness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: Clusters should be meaningful in the context of business</a:t>
            </a:r>
          </a:p>
          <a:p>
            <a:pPr lvl="1"/>
            <a:endParaRPr lang="en-US" altLang="zh-CN" dirty="0">
              <a:latin typeface="Tahoma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5096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-6-10.eps">
            <a:extLst>
              <a:ext uri="{FF2B5EF4-FFF2-40B4-BE49-F238E27FC236}">
                <a16:creationId xmlns:a16="http://schemas.microsoft.com/office/drawing/2014/main" id="{B2E9C645-6C0C-0D55-97AC-DBA54F12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1" y="4511777"/>
            <a:ext cx="5086349" cy="217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CBD19-0B2E-C022-96B6-02037634E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9E9A-DE29-E1D8-4BEB-B9F5468E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Missing Values </a:t>
            </a:r>
            <a:r>
              <a:rPr lang="en-US" dirty="0"/>
              <a:t>are required to be imputed before clustering since distance metrics are employed.</a:t>
            </a:r>
          </a:p>
          <a:p>
            <a:r>
              <a:rPr lang="en-US" dirty="0">
                <a:solidFill>
                  <a:srgbClr val="FF0000"/>
                </a:solidFill>
              </a:rPr>
              <a:t>Normalizing data </a:t>
            </a:r>
            <a:r>
              <a:rPr lang="en-US" dirty="0"/>
              <a:t>is recommended since attributes with larger range of values can bias some distance measures.</a:t>
            </a:r>
          </a:p>
          <a:p>
            <a:r>
              <a:rPr lang="en-US" dirty="0">
                <a:solidFill>
                  <a:srgbClr val="FF0000"/>
                </a:solidFill>
              </a:rPr>
              <a:t>Filter out outliers </a:t>
            </a:r>
            <a:r>
              <a:rPr lang="en-US" dirty="0"/>
              <a:t>is recommended for many clustering algorithm such as K-means which are prone to outliers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831206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Text Box 1026"/>
          <p:cNvSpPr txBox="1">
            <a:spLocks noChangeArrowheads="1"/>
          </p:cNvSpPr>
          <p:nvPr/>
        </p:nvSpPr>
        <p:spPr bwMode="auto">
          <a:xfrm>
            <a:off x="1038225" y="1247776"/>
            <a:ext cx="10629900" cy="43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marL="742950" indent="-742950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en-US" sz="4400" dirty="0">
                <a:latin typeface="+mj-lt"/>
                <a:ea typeface="+mj-ea"/>
                <a:cs typeface="+mj-cs"/>
              </a:rPr>
              <a:t>Hierarchal Clustering Methods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defRPr/>
            </a:pPr>
            <a:endParaRPr lang="en-US" altLang="en-US" sz="4400" dirty="0">
              <a:latin typeface="+mj-lt"/>
              <a:ea typeface="+mj-ea"/>
              <a:cs typeface="+mj-cs"/>
            </a:endParaRP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C00000"/>
                </a:solidFill>
              </a:rPr>
              <a:t>No need </a:t>
            </a:r>
            <a:r>
              <a:rPr lang="en-US" altLang="en-US" sz="2800" dirty="0"/>
              <a:t>to specify the </a:t>
            </a:r>
            <a:r>
              <a:rPr lang="en-US" altLang="en-US" sz="2800" dirty="0">
                <a:solidFill>
                  <a:srgbClr val="FF0000"/>
                </a:solidFill>
              </a:rPr>
              <a:t>number of clusters </a:t>
            </a:r>
            <a:r>
              <a:rPr lang="en-US" altLang="en-US" sz="2800" dirty="0"/>
              <a:t>in advance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Hierarchal nature provides more </a:t>
            </a:r>
            <a:r>
              <a:rPr lang="en-US" altLang="en-US" sz="2800" dirty="0">
                <a:solidFill>
                  <a:srgbClr val="FF0000"/>
                </a:solidFill>
              </a:rPr>
              <a:t>transparency</a:t>
            </a:r>
            <a:r>
              <a:rPr lang="en-US" altLang="en-US" sz="2800" dirty="0"/>
              <a:t> and </a:t>
            </a:r>
            <a:r>
              <a:rPr lang="en-US" altLang="en-US" sz="2800" dirty="0">
                <a:solidFill>
                  <a:srgbClr val="FF0000"/>
                </a:solidFill>
              </a:rPr>
              <a:t>interpretability</a:t>
            </a:r>
            <a:r>
              <a:rPr lang="en-US" altLang="en-US" sz="2800" dirty="0"/>
              <a:t> of results for subject matter experts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Gives meaningful </a:t>
            </a:r>
            <a:r>
              <a:rPr lang="en-US" altLang="en-US" sz="2800" dirty="0">
                <a:solidFill>
                  <a:srgbClr val="FF0000"/>
                </a:solidFill>
              </a:rPr>
              <a:t>insights into structure </a:t>
            </a:r>
            <a:r>
              <a:rPr lang="en-US" altLang="en-US" sz="2800" dirty="0"/>
              <a:t>of data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Like any greedy algorithm, </a:t>
            </a:r>
            <a:r>
              <a:rPr lang="en-US" altLang="en-US" sz="2800" dirty="0">
                <a:solidFill>
                  <a:srgbClr val="FF0000"/>
                </a:solidFill>
              </a:rPr>
              <a:t>local optimal </a:t>
            </a:r>
            <a:r>
              <a:rPr lang="en-US" altLang="en-US" sz="2800" dirty="0"/>
              <a:t>is a problem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Interpretation of results is </a:t>
            </a:r>
            <a:r>
              <a:rPr lang="en-US" altLang="en-US" sz="2800" dirty="0">
                <a:solidFill>
                  <a:srgbClr val="FF0000"/>
                </a:solidFill>
              </a:rPr>
              <a:t>subjective</a:t>
            </a:r>
            <a:r>
              <a:rPr lang="en-US" altLang="en-US" sz="2800" dirty="0"/>
              <a:t>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FF0000"/>
                </a:solidFill>
              </a:rPr>
              <a:t>Computationally expensive </a:t>
            </a:r>
            <a:r>
              <a:rPr lang="en-US" altLang="en-US" sz="2800" dirty="0"/>
              <a:t>when dealing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3547158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6875757-69CB-5362-FC6D-158F815D9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4105"/>
            <a:ext cx="9144000" cy="5293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12A9BF-33D1-4CD3-DDF3-731B0384CCF7}"/>
              </a:ext>
            </a:extLst>
          </p:cNvPr>
          <p:cNvSpPr txBox="1"/>
          <p:nvPr/>
        </p:nvSpPr>
        <p:spPr>
          <a:xfrm>
            <a:off x="-234949" y="308342"/>
            <a:ext cx="123158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Applications of Hierarchal Clustering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473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590EB0-B84C-9DB2-4575-0188F37048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982111"/>
              </p:ext>
            </p:extLst>
          </p:nvPr>
        </p:nvGraphicFramePr>
        <p:xfrm>
          <a:off x="3778250" y="1990725"/>
          <a:ext cx="4826000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4826160" imgH="4495680" progId="">
                  <p:embed/>
                </p:oleObj>
              </mc:Choice>
              <mc:Fallback>
                <p:oleObj name="PBrush" r:id="rId2" imgW="4826160" imgH="44956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5590EB0-B84C-9DB2-4575-0188F37048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8250" y="1990725"/>
                        <a:ext cx="4826000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5E7ED4-9861-A238-F044-71FBDC12D991}"/>
              </a:ext>
            </a:extLst>
          </p:cNvPr>
          <p:cNvSpPr txBox="1"/>
          <p:nvPr/>
        </p:nvSpPr>
        <p:spPr>
          <a:xfrm>
            <a:off x="3352800" y="443984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Hierarchical Clustering Various Visualizations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05720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5F68-BC1F-68A6-6607-8D4A9762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C40A-B7FC-0FA1-218F-A7B6513C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40" y="1825625"/>
            <a:ext cx="1123696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data preprocessing methods suitable for clustering on market_ds.csv (Files section) containing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Find an optimal number of clusters for k-means over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the optimal cluster number in K-means to cluster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spending for all resulting clusters using a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age for all resulting clusters using another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Try to find names for different clusters based on scatter plots.</a:t>
            </a:r>
          </a:p>
        </p:txBody>
      </p:sp>
    </p:spTree>
    <p:extLst>
      <p:ext uri="{BB962C8B-B14F-4D97-AF65-F5344CB8AC3E}">
        <p14:creationId xmlns:p14="http://schemas.microsoft.com/office/powerpoint/2010/main" val="413231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2549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br>
              <a:rPr lang="en-US" altLang="en-US" dirty="0"/>
            </a:br>
            <a:r>
              <a:rPr lang="en-US" altLang="en-US" dirty="0">
                <a:solidFill>
                  <a:srgbClr val="003300"/>
                </a:solidFill>
              </a:rPr>
              <a:t>Problem Statement</a:t>
            </a:r>
            <a:endParaRPr lang="en-US" alt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8187" y="1615281"/>
            <a:ext cx="8262938" cy="5018088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Given a set of data points, each described by a set of attributes (features), find clusters (groups) such that:</a:t>
            </a:r>
          </a:p>
          <a:p>
            <a:pPr eaLnBrk="1" hangingPunct="1"/>
            <a:endParaRPr lang="en-US" altLang="en-US" dirty="0"/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Inter-cluster (within a cluster) similarity is maximized</a:t>
            </a:r>
          </a:p>
          <a:p>
            <a:pPr lvl="1" eaLnBrk="1" hangingPunct="1"/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Intra-cluster (between clusters) similarity is minimized 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endParaRPr lang="en-US" altLang="en-US" dirty="0"/>
          </a:p>
          <a:p>
            <a:pPr marL="0" indent="0" eaLnBrk="1" hangingPunct="1">
              <a:buNone/>
            </a:pPr>
            <a:r>
              <a:rPr lang="en-US" altLang="en-US" dirty="0"/>
              <a:t>Requires the definition of a metric for </a:t>
            </a:r>
            <a:r>
              <a:rPr lang="en-US" altLang="en-US" dirty="0">
                <a:solidFill>
                  <a:srgbClr val="FF0000"/>
                </a:solidFill>
              </a:rPr>
              <a:t>similarity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44D17A-92C8-AC05-1052-EE1566F5954F}"/>
              </a:ext>
            </a:extLst>
          </p:cNvPr>
          <p:cNvGrpSpPr/>
          <p:nvPr/>
        </p:nvGrpSpPr>
        <p:grpSpPr>
          <a:xfrm>
            <a:off x="8562975" y="2921001"/>
            <a:ext cx="3181350" cy="2789237"/>
            <a:chOff x="6657975" y="2435226"/>
            <a:chExt cx="3181350" cy="2789237"/>
          </a:xfrm>
        </p:grpSpPr>
        <p:sp>
          <p:nvSpPr>
            <p:cNvPr id="7172" name="Line 4"/>
            <p:cNvSpPr>
              <a:spLocks noChangeShapeType="1"/>
            </p:cNvSpPr>
            <p:nvPr/>
          </p:nvSpPr>
          <p:spPr bwMode="auto">
            <a:xfrm>
              <a:off x="7400925" y="2435226"/>
              <a:ext cx="1588" cy="2138363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3" name="Line 5"/>
            <p:cNvSpPr>
              <a:spLocks noChangeShapeType="1"/>
            </p:cNvSpPr>
            <p:nvPr/>
          </p:nvSpPr>
          <p:spPr bwMode="auto">
            <a:xfrm>
              <a:off x="7400925" y="4573589"/>
              <a:ext cx="2438400" cy="1587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4" name="Text Box 6"/>
            <p:cNvSpPr txBox="1">
              <a:spLocks noChangeArrowheads="1"/>
            </p:cNvSpPr>
            <p:nvPr/>
          </p:nvSpPr>
          <p:spPr bwMode="auto">
            <a:xfrm>
              <a:off x="6657975" y="2565400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F1</a:t>
              </a:r>
            </a:p>
          </p:txBody>
        </p:sp>
        <p:sp>
          <p:nvSpPr>
            <p:cNvPr id="7175" name="Text Box 7"/>
            <p:cNvSpPr txBox="1">
              <a:spLocks noChangeArrowheads="1"/>
            </p:cNvSpPr>
            <p:nvPr/>
          </p:nvSpPr>
          <p:spPr bwMode="auto">
            <a:xfrm>
              <a:off x="9077325" y="4767263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F2</a:t>
              </a:r>
            </a:p>
          </p:txBody>
        </p:sp>
        <p:sp>
          <p:nvSpPr>
            <p:cNvPr id="7176" name="Text Box 8"/>
            <p:cNvSpPr txBox="1">
              <a:spLocks noChangeArrowheads="1"/>
            </p:cNvSpPr>
            <p:nvPr/>
          </p:nvSpPr>
          <p:spPr bwMode="auto">
            <a:xfrm>
              <a:off x="7766050" y="28844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7" name="Text Box 9"/>
            <p:cNvSpPr txBox="1">
              <a:spLocks noChangeArrowheads="1"/>
            </p:cNvSpPr>
            <p:nvPr/>
          </p:nvSpPr>
          <p:spPr bwMode="auto">
            <a:xfrm>
              <a:off x="7673975" y="2962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8" name="Text Box 10"/>
            <p:cNvSpPr txBox="1">
              <a:spLocks noChangeArrowheads="1"/>
            </p:cNvSpPr>
            <p:nvPr/>
          </p:nvSpPr>
          <p:spPr bwMode="auto">
            <a:xfrm>
              <a:off x="8010525" y="29368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9" name="Text Box 11"/>
            <p:cNvSpPr txBox="1">
              <a:spLocks noChangeArrowheads="1"/>
            </p:cNvSpPr>
            <p:nvPr/>
          </p:nvSpPr>
          <p:spPr bwMode="auto">
            <a:xfrm>
              <a:off x="7918450" y="3041650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0" name="Text Box 12"/>
            <p:cNvSpPr txBox="1">
              <a:spLocks noChangeArrowheads="1"/>
            </p:cNvSpPr>
            <p:nvPr/>
          </p:nvSpPr>
          <p:spPr bwMode="auto">
            <a:xfrm>
              <a:off x="7826375" y="3165475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81" name="Text Box 13"/>
            <p:cNvSpPr txBox="1">
              <a:spLocks noChangeArrowheads="1"/>
            </p:cNvSpPr>
            <p:nvPr/>
          </p:nvSpPr>
          <p:spPr bwMode="auto">
            <a:xfrm>
              <a:off x="8162925" y="2708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2" name="Text Box 14"/>
            <p:cNvSpPr txBox="1">
              <a:spLocks noChangeArrowheads="1"/>
            </p:cNvSpPr>
            <p:nvPr/>
          </p:nvSpPr>
          <p:spPr bwMode="auto">
            <a:xfrm>
              <a:off x="8315325" y="28606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3" name="Text Box 15"/>
            <p:cNvSpPr txBox="1">
              <a:spLocks noChangeArrowheads="1"/>
            </p:cNvSpPr>
            <p:nvPr/>
          </p:nvSpPr>
          <p:spPr bwMode="auto">
            <a:xfrm>
              <a:off x="8255000" y="3089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dirty="0"/>
                <a:t>x</a:t>
              </a:r>
            </a:p>
          </p:txBody>
        </p:sp>
        <p:sp>
          <p:nvSpPr>
            <p:cNvPr id="7184" name="Text Box 16"/>
            <p:cNvSpPr txBox="1">
              <a:spLocks noChangeArrowheads="1"/>
            </p:cNvSpPr>
            <p:nvPr/>
          </p:nvSpPr>
          <p:spPr bwMode="auto">
            <a:xfrm>
              <a:off x="7918450" y="28336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5" name="Text Box 17"/>
            <p:cNvSpPr txBox="1">
              <a:spLocks noChangeArrowheads="1"/>
            </p:cNvSpPr>
            <p:nvPr/>
          </p:nvSpPr>
          <p:spPr bwMode="auto">
            <a:xfrm>
              <a:off x="8836025" y="35210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6" name="Text Box 18"/>
            <p:cNvSpPr txBox="1">
              <a:spLocks noChangeArrowheads="1"/>
            </p:cNvSpPr>
            <p:nvPr/>
          </p:nvSpPr>
          <p:spPr bwMode="auto">
            <a:xfrm>
              <a:off x="8743950" y="35988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7" name="Text Box 19"/>
            <p:cNvSpPr txBox="1">
              <a:spLocks noChangeArrowheads="1"/>
            </p:cNvSpPr>
            <p:nvPr/>
          </p:nvSpPr>
          <p:spPr bwMode="auto">
            <a:xfrm>
              <a:off x="9080500" y="3573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8" name="Text Box 20"/>
            <p:cNvSpPr txBox="1">
              <a:spLocks noChangeArrowheads="1"/>
            </p:cNvSpPr>
            <p:nvPr/>
          </p:nvSpPr>
          <p:spPr bwMode="auto">
            <a:xfrm>
              <a:off x="8988425" y="367823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9" name="Text Box 21"/>
            <p:cNvSpPr txBox="1">
              <a:spLocks noChangeArrowheads="1"/>
            </p:cNvSpPr>
            <p:nvPr/>
          </p:nvSpPr>
          <p:spPr bwMode="auto">
            <a:xfrm>
              <a:off x="8896350" y="3802063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90" name="Text Box 22"/>
            <p:cNvSpPr txBox="1">
              <a:spLocks noChangeArrowheads="1"/>
            </p:cNvSpPr>
            <p:nvPr/>
          </p:nvSpPr>
          <p:spPr bwMode="auto">
            <a:xfrm>
              <a:off x="9156700" y="389572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1" name="Text Box 23"/>
            <p:cNvSpPr txBox="1">
              <a:spLocks noChangeArrowheads="1"/>
            </p:cNvSpPr>
            <p:nvPr/>
          </p:nvSpPr>
          <p:spPr bwMode="auto">
            <a:xfrm>
              <a:off x="8728075" y="37480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2" name="Text Box 24"/>
            <p:cNvSpPr txBox="1">
              <a:spLocks noChangeArrowheads="1"/>
            </p:cNvSpPr>
            <p:nvPr/>
          </p:nvSpPr>
          <p:spPr bwMode="auto">
            <a:xfrm>
              <a:off x="8988425" y="3470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753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Similarity vs. </a:t>
            </a:r>
            <a:r>
              <a:rPr lang="en-US" altLang="en-US" dirty="0">
                <a:solidFill>
                  <a:srgbClr val="003300"/>
                </a:solidFill>
              </a:rPr>
              <a:t>Distance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375" y="1690688"/>
            <a:ext cx="6410325" cy="452596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FF0000"/>
                </a:solidFill>
              </a:rPr>
              <a:t>Similarity</a:t>
            </a:r>
            <a:r>
              <a:rPr lang="en-US" altLang="en-US" dirty="0"/>
              <a:t> indicates </a:t>
            </a:r>
            <a:r>
              <a:rPr lang="en-US" altLang="en-US" dirty="0">
                <a:solidFill>
                  <a:srgbClr val="FF0000"/>
                </a:solidFill>
              </a:rPr>
              <a:t>less distance </a:t>
            </a:r>
            <a:r>
              <a:rPr lang="en-US" altLang="en-US" dirty="0"/>
              <a:t>between </a:t>
            </a:r>
            <a:r>
              <a:rPr lang="en-US" altLang="en-US" dirty="0">
                <a:solidFill>
                  <a:srgbClr val="FF0000"/>
                </a:solidFill>
              </a:rPr>
              <a:t>attributes</a:t>
            </a:r>
            <a:r>
              <a:rPr lang="en-US" altLang="en-US" dirty="0"/>
              <a:t> (features) of two data points</a:t>
            </a:r>
          </a:p>
          <a:p>
            <a:r>
              <a:rPr lang="en-US" altLang="en-US" dirty="0"/>
              <a:t>A </a:t>
            </a:r>
            <a:r>
              <a:rPr lang="en-US" altLang="en-US" dirty="0">
                <a:solidFill>
                  <a:srgbClr val="C00000"/>
                </a:solidFill>
              </a:rPr>
              <a:t>distance measure </a:t>
            </a:r>
            <a:r>
              <a:rPr lang="en-US" altLang="en-US" dirty="0"/>
              <a:t>(metric) is a function that satisfies: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Distance is the </a:t>
            </a:r>
            <a:r>
              <a:rPr lang="en-US" altLang="en-US" dirty="0">
                <a:solidFill>
                  <a:srgbClr val="FF0000"/>
                </a:solidFill>
              </a:rPr>
              <a:t>Loss Function </a:t>
            </a:r>
            <a:r>
              <a:rPr lang="en-US" altLang="en-US" dirty="0"/>
              <a:t>in clustering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6613" name="Object 5"/>
              <p:cNvSpPr txBox="1"/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20000"/>
              </a:bodyPr>
              <a:lstStyle/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=0 ⇔ 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endParaRPr lang="en-US" sz="28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2800" dirty="0">
                  <a:solidFill>
                    <a:srgbClr val="000000"/>
                  </a:solidFill>
                </a:endParaRPr>
              </a:p>
              <a:p>
                <a:endParaRPr lang="en-US" sz="2800" dirty="0"/>
              </a:p>
              <a:p>
                <a:r>
                  <a:rPr lang="en-US" sz="2800" dirty="0"/>
                  <a:t>x, y are datapoints  </a:t>
                </a:r>
              </a:p>
            </p:txBody>
          </p:sp>
        </mc:Choice>
        <mc:Fallback xmlns="">
          <p:sp>
            <p:nvSpPr>
              <p:cNvPr id="836613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blipFill>
                <a:blip r:embed="rId3"/>
                <a:stretch>
                  <a:fillRect l="-2174" t="-6250" b="-756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E87B524-0916-AEB4-AAE2-7D64102FD1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444253"/>
              </p:ext>
            </p:extLst>
          </p:nvPr>
        </p:nvGraphicFramePr>
        <p:xfrm>
          <a:off x="7404100" y="2845346"/>
          <a:ext cx="4527550" cy="395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187800" imgH="2781360" progId="">
                  <p:embed/>
                </p:oleObj>
              </mc:Choice>
              <mc:Fallback>
                <p:oleObj name="PBrush" r:id="rId4" imgW="3187800" imgH="278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4100" y="2845346"/>
                        <a:ext cx="4527550" cy="3950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E37D3D-9449-CC18-0C29-6200B408B5BE}"/>
              </a:ext>
            </a:extLst>
          </p:cNvPr>
          <p:cNvSpPr txBox="1"/>
          <p:nvPr/>
        </p:nvSpPr>
        <p:spPr>
          <a:xfrm>
            <a:off x="7677151" y="2231137"/>
            <a:ext cx="1638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Clustering Type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4F1BC2-E1B0-7EA9-E34E-B1FCD708DA47}"/>
              </a:ext>
            </a:extLst>
          </p:cNvPr>
          <p:cNvSpPr txBox="1"/>
          <p:nvPr/>
        </p:nvSpPr>
        <p:spPr>
          <a:xfrm>
            <a:off x="9867902" y="2005310"/>
            <a:ext cx="20637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Features used to recognize similarity of clusters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7B81BE7-8846-C229-0583-B0B3D1DADC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013366"/>
              </p:ext>
            </p:extLst>
          </p:nvPr>
        </p:nvGraphicFramePr>
        <p:xfrm>
          <a:off x="6979199" y="4206908"/>
          <a:ext cx="5156585" cy="2523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984400" imgH="1460520" progId="">
                  <p:embed/>
                </p:oleObj>
              </mc:Choice>
              <mc:Fallback>
                <p:oleObj name="PBrush" r:id="rId3" imgW="2984400" imgH="146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199" y="4206908"/>
                        <a:ext cx="5156585" cy="2523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8659" name="Text Box 3"/>
          <p:cNvSpPr txBox="1">
            <a:spLocks noChangeArrowheads="1"/>
          </p:cNvSpPr>
          <p:nvPr/>
        </p:nvSpPr>
        <p:spPr bwMode="auto">
          <a:xfrm>
            <a:off x="626269" y="1540171"/>
            <a:ext cx="2949846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    </a:t>
            </a: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8662" name="Object 6"/>
              <p:cNvSpPr txBox="1"/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2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blipFill>
                <a:blip r:embed="rId5"/>
                <a:stretch>
                  <a:fillRect b="-5546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8663" name="Object 7"/>
              <p:cNvSpPr txBox="1"/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3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blipFill>
                <a:blip r:embed="rId6"/>
                <a:stretch>
                  <a:fillRect b="-3564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0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Measures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/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001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3" name="Text Box 3"/>
          <p:cNvSpPr txBox="1">
            <a:spLocks noChangeArrowheads="1"/>
          </p:cNvSpPr>
          <p:nvPr/>
        </p:nvSpPr>
        <p:spPr bwMode="auto">
          <a:xfrm>
            <a:off x="2041525" y="1103313"/>
            <a:ext cx="309091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84" name="Object 4"/>
              <p:cNvSpPr txBox="1"/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blipFill>
                <a:blip r:embed="rId3"/>
                <a:stretch>
                  <a:fillRect b="-7901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5" name="Object 5"/>
              <p:cNvSpPr txBox="1"/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blipFill>
                <a:blip r:embed="rId4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6" name="Object 6"/>
              <p:cNvSpPr txBox="1"/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1600"/>
              </a:p>
            </p:txBody>
          </p:sp>
        </mc:Choice>
        <mc:Fallback xmlns="">
          <p:sp>
            <p:nvSpPr>
              <p:cNvPr id="83968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87" name="Line 7"/>
          <p:cNvSpPr>
            <a:spLocks noChangeShapeType="1"/>
          </p:cNvSpPr>
          <p:nvPr/>
        </p:nvSpPr>
        <p:spPr bwMode="auto">
          <a:xfrm>
            <a:off x="2570163" y="3991736"/>
            <a:ext cx="0" cy="220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8" name="Line 8"/>
          <p:cNvSpPr>
            <a:spLocks noChangeShapeType="1"/>
          </p:cNvSpPr>
          <p:nvPr/>
        </p:nvSpPr>
        <p:spPr bwMode="auto">
          <a:xfrm>
            <a:off x="2570163" y="6201536"/>
            <a:ext cx="3200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9" name="Line 9"/>
          <p:cNvSpPr>
            <a:spLocks noChangeShapeType="1"/>
          </p:cNvSpPr>
          <p:nvPr/>
        </p:nvSpPr>
        <p:spPr bwMode="auto">
          <a:xfrm>
            <a:off x="32559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0" name="Line 10"/>
          <p:cNvSpPr>
            <a:spLocks noChangeShapeType="1"/>
          </p:cNvSpPr>
          <p:nvPr/>
        </p:nvSpPr>
        <p:spPr bwMode="auto">
          <a:xfrm>
            <a:off x="43227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1" name="Line 11"/>
          <p:cNvSpPr>
            <a:spLocks noChangeShapeType="1"/>
          </p:cNvSpPr>
          <p:nvPr/>
        </p:nvSpPr>
        <p:spPr bwMode="auto">
          <a:xfrm>
            <a:off x="2493963" y="57443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2" name="Line 12"/>
          <p:cNvSpPr>
            <a:spLocks noChangeShapeType="1"/>
          </p:cNvSpPr>
          <p:nvPr/>
        </p:nvSpPr>
        <p:spPr bwMode="auto">
          <a:xfrm>
            <a:off x="2479676" y="40679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3" name="Oval 13"/>
          <p:cNvSpPr>
            <a:spLocks noChangeArrowheads="1"/>
          </p:cNvSpPr>
          <p:nvPr/>
        </p:nvSpPr>
        <p:spPr bwMode="auto">
          <a:xfrm>
            <a:off x="4279901" y="5701474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4" name="Oval 14"/>
          <p:cNvSpPr>
            <a:spLocks noChangeArrowheads="1"/>
          </p:cNvSpPr>
          <p:nvPr/>
        </p:nvSpPr>
        <p:spPr bwMode="auto">
          <a:xfrm>
            <a:off x="3213101" y="4020311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95" name="Object 15"/>
              <p:cNvSpPr txBox="1"/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5" name="Object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96" name="Object 16"/>
              <p:cNvSpPr txBox="1"/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6" name="Object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97" name="Line 17"/>
          <p:cNvSpPr>
            <a:spLocks noChangeShapeType="1"/>
          </p:cNvSpPr>
          <p:nvPr/>
        </p:nvSpPr>
        <p:spPr bwMode="auto">
          <a:xfrm>
            <a:off x="2265363" y="40679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8" name="Line 18"/>
          <p:cNvSpPr>
            <a:spLocks noChangeShapeType="1"/>
          </p:cNvSpPr>
          <p:nvPr/>
        </p:nvSpPr>
        <p:spPr bwMode="auto">
          <a:xfrm>
            <a:off x="2265363" y="50585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9" name="Line 19"/>
          <p:cNvSpPr>
            <a:spLocks noChangeShapeType="1"/>
          </p:cNvSpPr>
          <p:nvPr/>
        </p:nvSpPr>
        <p:spPr bwMode="auto">
          <a:xfrm>
            <a:off x="39131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0" name="Line 20"/>
          <p:cNvSpPr>
            <a:spLocks noChangeShapeType="1"/>
          </p:cNvSpPr>
          <p:nvPr/>
        </p:nvSpPr>
        <p:spPr bwMode="auto">
          <a:xfrm>
            <a:off x="33035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1" name="Line 21"/>
          <p:cNvSpPr>
            <a:spLocks noChangeShapeType="1"/>
          </p:cNvSpPr>
          <p:nvPr/>
        </p:nvSpPr>
        <p:spPr bwMode="auto">
          <a:xfrm>
            <a:off x="2722563" y="5744336"/>
            <a:ext cx="15240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2" name="Line 22"/>
          <p:cNvSpPr>
            <a:spLocks noChangeShapeType="1"/>
          </p:cNvSpPr>
          <p:nvPr/>
        </p:nvSpPr>
        <p:spPr bwMode="auto">
          <a:xfrm>
            <a:off x="3255963" y="4144136"/>
            <a:ext cx="0" cy="19050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3" name="Line 23"/>
          <p:cNvSpPr>
            <a:spLocks noChangeShapeType="1"/>
          </p:cNvSpPr>
          <p:nvPr/>
        </p:nvSpPr>
        <p:spPr bwMode="auto">
          <a:xfrm>
            <a:off x="4322763" y="5820536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4" name="Line 24"/>
          <p:cNvSpPr>
            <a:spLocks noChangeShapeType="1"/>
          </p:cNvSpPr>
          <p:nvPr/>
        </p:nvSpPr>
        <p:spPr bwMode="auto">
          <a:xfrm>
            <a:off x="2722563" y="4067936"/>
            <a:ext cx="457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05" name="Object 25"/>
              <p:cNvSpPr txBox="1"/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Euclidean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(1−3)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(5−1)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=4.47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Manhattan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1−3</m:t>
                          </m:r>
                        </m:e>
                      </m: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(5−1)|=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Chebyshev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1−3</m:t>
                              </m:r>
                            </m:e>
                          </m:d>
                        </m:e>
                      </m: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|(5−1)|)=4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705" name="Object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blipFill>
                <a:blip r:embed="rId8"/>
                <a:stretch>
                  <a:fillRect b="-6527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itle 10"/>
          <p:cNvSpPr txBox="1">
            <a:spLocks/>
          </p:cNvSpPr>
          <p:nvPr/>
        </p:nvSpPr>
        <p:spPr>
          <a:xfrm>
            <a:off x="1981200" y="3048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Example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F26AE0-5910-7012-74C4-8CEF4A811D2E}"/>
              </a:ext>
            </a:extLst>
          </p:cNvPr>
          <p:cNvSpPr txBox="1"/>
          <p:nvPr/>
        </p:nvSpPr>
        <p:spPr>
          <a:xfrm>
            <a:off x="3081338" y="639456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1      2     3    4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7A9C-472E-267A-BD1D-1B117751F021}"/>
              </a:ext>
            </a:extLst>
          </p:cNvPr>
          <p:cNvSpPr txBox="1"/>
          <p:nvPr/>
        </p:nvSpPr>
        <p:spPr>
          <a:xfrm rot="16200000">
            <a:off x="-439924" y="33906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1    2    3    4   5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5FDB-C530-6D4B-9E46-CE62738B4CEE}"/>
              </a:ext>
            </a:extLst>
          </p:cNvPr>
          <p:cNvSpPr txBox="1"/>
          <p:nvPr/>
        </p:nvSpPr>
        <p:spPr>
          <a:xfrm>
            <a:off x="5181600" y="621583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C5975-1EF1-C102-6A7A-9AED52B5F9B4}"/>
              </a:ext>
            </a:extLst>
          </p:cNvPr>
          <p:cNvSpPr txBox="1"/>
          <p:nvPr/>
        </p:nvSpPr>
        <p:spPr>
          <a:xfrm>
            <a:off x="1846076" y="3545409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416A1-D24A-14C2-E2F8-873BE4217821}"/>
              </a:ext>
            </a:extLst>
          </p:cNvPr>
          <p:cNvSpPr txBox="1"/>
          <p:nvPr/>
        </p:nvSpPr>
        <p:spPr>
          <a:xfrm>
            <a:off x="3251201" y="386512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X (1,5)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7D39F-D0B6-2348-7749-E366218DED35}"/>
              </a:ext>
            </a:extLst>
          </p:cNvPr>
          <p:cNvSpPr txBox="1"/>
          <p:nvPr/>
        </p:nvSpPr>
        <p:spPr>
          <a:xfrm>
            <a:off x="4479101" y="554990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Y (3,1)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23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F59AD5-F9A4-3213-91CA-B2C31CB077AB}"/>
              </a:ext>
            </a:extLst>
          </p:cNvPr>
          <p:cNvSpPr txBox="1"/>
          <p:nvPr/>
        </p:nvSpPr>
        <p:spPr>
          <a:xfrm>
            <a:off x="1103243" y="503705"/>
            <a:ext cx="99590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Distance Measures for Categorical Data</a:t>
            </a:r>
            <a:endParaRPr lang="en-US" sz="4400" dirty="0">
              <a:solidFill>
                <a:srgbClr val="0033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F4FEF-97C1-751B-EC12-9FE9C62E9567}"/>
              </a:ext>
            </a:extLst>
          </p:cNvPr>
          <p:cNvSpPr txBox="1"/>
          <p:nvPr/>
        </p:nvSpPr>
        <p:spPr>
          <a:xfrm>
            <a:off x="636311" y="5030856"/>
            <a:ext cx="1116806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Definition of distance depends on the </a:t>
            </a:r>
            <a:r>
              <a:rPr lang="en-US" altLang="en-US" sz="2000" dirty="0">
                <a:solidFill>
                  <a:srgbClr val="FF0000"/>
                </a:solidFill>
              </a:rPr>
              <a:t>application</a:t>
            </a:r>
            <a:r>
              <a:rPr lang="en-US" altLang="en-US" sz="2000" dirty="0"/>
              <a:t>, type of </a:t>
            </a:r>
            <a:r>
              <a:rPr lang="en-US" altLang="en-US" sz="2000" dirty="0">
                <a:solidFill>
                  <a:srgbClr val="FF0000"/>
                </a:solidFill>
              </a:rPr>
              <a:t>features</a:t>
            </a:r>
            <a:r>
              <a:rPr lang="en-US" altLang="en-US" sz="2000" dirty="0"/>
              <a:t> and clustering </a:t>
            </a:r>
            <a:r>
              <a:rPr lang="en-US" altLang="en-US" sz="2000" dirty="0">
                <a:solidFill>
                  <a:srgbClr val="FF0000"/>
                </a:solidFill>
              </a:rPr>
              <a:t>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are </a:t>
            </a:r>
            <a:r>
              <a:rPr lang="en-US" altLang="en-US" sz="2000" dirty="0">
                <a:solidFill>
                  <a:srgbClr val="FF0000"/>
                </a:solidFill>
              </a:rPr>
              <a:t>many</a:t>
            </a:r>
            <a:r>
              <a:rPr lang="en-US" altLang="en-US" sz="2000" dirty="0"/>
              <a:t> other distance metrics (such as </a:t>
            </a:r>
            <a:r>
              <a:rPr lang="en-US" altLang="en-US" sz="2000" dirty="0" err="1"/>
              <a:t>Minkowski</a:t>
            </a:r>
            <a:r>
              <a:rPr lang="en-US" altLang="en-US" sz="2000" dirty="0"/>
              <a:t>) which are used in clustering algorithms</a:t>
            </a:r>
            <a:endParaRPr lang="fa-IR" alt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is </a:t>
            </a:r>
            <a:r>
              <a:rPr lang="en-US" altLang="en-US" sz="2000" dirty="0">
                <a:solidFill>
                  <a:srgbClr val="FF0000"/>
                </a:solidFill>
              </a:rPr>
              <a:t>no universal distance </a:t>
            </a:r>
            <a:r>
              <a:rPr lang="en-US" altLang="en-US" sz="2000" dirty="0"/>
              <a:t>metric that is good for any clustering algorithms and for any problems.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+mj-lt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6C6BC92-A488-F871-A8E5-E34645003A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337751"/>
              </p:ext>
            </p:extLst>
          </p:nvPr>
        </p:nvGraphicFramePr>
        <p:xfrm>
          <a:off x="1416398" y="2017022"/>
          <a:ext cx="8448880" cy="2395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530680" imgH="1568520" progId="">
                  <p:embed/>
                </p:oleObj>
              </mc:Choice>
              <mc:Fallback>
                <p:oleObj name="PBrush" r:id="rId3" imgW="5530680" imgH="1568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6398" y="2017022"/>
                        <a:ext cx="8448880" cy="2395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835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13568</TotalTime>
  <Words>2919</Words>
  <Application>Microsoft Macintosh PowerPoint</Application>
  <PresentationFormat>Widescreen</PresentationFormat>
  <Paragraphs>427</Paragraphs>
  <Slides>45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ＭＳ Ｐゴシック</vt:lpstr>
      <vt:lpstr>SimSun</vt:lpstr>
      <vt:lpstr>Arial</vt:lpstr>
      <vt:lpstr>Arial Narrow</vt:lpstr>
      <vt:lpstr>Calibri</vt:lpstr>
      <vt:lpstr>Calibri Light</vt:lpstr>
      <vt:lpstr>Cambria Math</vt:lpstr>
      <vt:lpstr>Helvetica</vt:lpstr>
      <vt:lpstr>Tahoma</vt:lpstr>
      <vt:lpstr>Times New Roman</vt:lpstr>
      <vt:lpstr>Wingdings</vt:lpstr>
      <vt:lpstr>Office Theme</vt:lpstr>
      <vt:lpstr>PBrush</vt:lpstr>
      <vt:lpstr>Data Science Engineering Methods and Tools   Lecture 3</vt:lpstr>
      <vt:lpstr>Clustering</vt:lpstr>
      <vt:lpstr>PowerPoint Presentation</vt:lpstr>
      <vt:lpstr>Applications of Clustering</vt:lpstr>
      <vt:lpstr> Problem Statement</vt:lpstr>
      <vt:lpstr>Similarity vs. Distance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Partitioning Algorithms (Flat)</vt:lpstr>
      <vt:lpstr>K-Means Clustering Algorithm </vt:lpstr>
      <vt:lpstr>Sample of K-means with two cluster</vt:lpstr>
      <vt:lpstr>Sample of K-means with two cluster</vt:lpstr>
      <vt:lpstr>K-means Characteristics</vt:lpstr>
      <vt:lpstr>K-Medians</vt:lpstr>
      <vt:lpstr>K-Modes</vt:lpstr>
      <vt:lpstr>K-Medoids (PAM)</vt:lpstr>
      <vt:lpstr>Sample of K-Medoids with two cluster</vt:lpstr>
      <vt:lpstr>PowerPoint Presentation</vt:lpstr>
      <vt:lpstr>Weaknesses and Strengths of  K-Means Family Algorithms</vt:lpstr>
      <vt:lpstr>Local Optimal Problem </vt:lpstr>
      <vt:lpstr>PowerPoint Presentation</vt:lpstr>
      <vt:lpstr>PowerPoint Presentation</vt:lpstr>
      <vt:lpstr>Determine the number of Clusters </vt:lpstr>
      <vt:lpstr>PowerPoint Presentation</vt:lpstr>
      <vt:lpstr>PowerPoint Presentation</vt:lpstr>
      <vt:lpstr>Density-based Methods</vt:lpstr>
      <vt:lpstr>PowerPoint Presentation</vt:lpstr>
      <vt:lpstr>PowerPoint Presentation</vt:lpstr>
      <vt:lpstr>Distance between Clusters</vt:lpstr>
      <vt:lpstr>Agglomerative Example</vt:lpstr>
      <vt:lpstr>PowerPoint Presentation</vt:lpstr>
      <vt:lpstr>PowerPoint Presentation</vt:lpstr>
      <vt:lpstr>Divisive Hierarchical Clustering</vt:lpstr>
      <vt:lpstr>Cut Hierarchical Tree</vt:lpstr>
      <vt:lpstr>Cluster Validity</vt:lpstr>
      <vt:lpstr>Measuring Clustering Quality (validity)</vt:lpstr>
      <vt:lpstr>Measuring Clustering Quality: External Methods </vt:lpstr>
      <vt:lpstr>Data Pre-processing for Clustering</vt:lpstr>
      <vt:lpstr>PowerPoint Presentation</vt:lpstr>
      <vt:lpstr>PowerPoint Presentation</vt:lpstr>
      <vt:lpstr>PowerPoint Presentation</vt:lpstr>
      <vt:lpstr>Assignment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210</cp:revision>
  <dcterms:created xsi:type="dcterms:W3CDTF">2023-12-26T07:54:20Z</dcterms:created>
  <dcterms:modified xsi:type="dcterms:W3CDTF">2024-03-12T21:33:56Z</dcterms:modified>
</cp:coreProperties>
</file>

<file path=docProps/thumbnail.jpeg>
</file>